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79" r:id="rId1"/>
  </p:sldMasterIdLst>
  <p:notesMasterIdLst>
    <p:notesMasterId r:id="rId50"/>
  </p:notesMasterIdLst>
  <p:handoutMasterIdLst>
    <p:handoutMasterId r:id="rId51"/>
  </p:handoutMasterIdLst>
  <p:sldIdLst>
    <p:sldId id="256" r:id="rId2"/>
    <p:sldId id="280" r:id="rId3"/>
    <p:sldId id="260" r:id="rId4"/>
    <p:sldId id="284" r:id="rId5"/>
    <p:sldId id="291" r:id="rId6"/>
    <p:sldId id="285" r:id="rId7"/>
    <p:sldId id="301" r:id="rId8"/>
    <p:sldId id="302" r:id="rId9"/>
    <p:sldId id="287" r:id="rId10"/>
    <p:sldId id="288" r:id="rId11"/>
    <p:sldId id="314" r:id="rId12"/>
    <p:sldId id="261" r:id="rId13"/>
    <p:sldId id="319" r:id="rId14"/>
    <p:sldId id="321" r:id="rId15"/>
    <p:sldId id="289" r:id="rId16"/>
    <p:sldId id="292" r:id="rId17"/>
    <p:sldId id="293" r:id="rId18"/>
    <p:sldId id="294" r:id="rId19"/>
    <p:sldId id="295" r:id="rId20"/>
    <p:sldId id="296" r:id="rId21"/>
    <p:sldId id="322" r:id="rId22"/>
    <p:sldId id="297" r:id="rId23"/>
    <p:sldId id="323" r:id="rId24"/>
    <p:sldId id="298" r:id="rId25"/>
    <p:sldId id="324" r:id="rId26"/>
    <p:sldId id="315" r:id="rId27"/>
    <p:sldId id="262" r:id="rId28"/>
    <p:sldId id="304" r:id="rId29"/>
    <p:sldId id="325" r:id="rId30"/>
    <p:sldId id="305" r:id="rId31"/>
    <p:sldId id="306" r:id="rId32"/>
    <p:sldId id="307" r:id="rId33"/>
    <p:sldId id="327" r:id="rId34"/>
    <p:sldId id="328" r:id="rId35"/>
    <p:sldId id="308" r:id="rId36"/>
    <p:sldId id="309" r:id="rId37"/>
    <p:sldId id="310" r:id="rId38"/>
    <p:sldId id="311" r:id="rId39"/>
    <p:sldId id="312" r:id="rId40"/>
    <p:sldId id="330" r:id="rId41"/>
    <p:sldId id="329" r:id="rId42"/>
    <p:sldId id="313" r:id="rId43"/>
    <p:sldId id="331" r:id="rId44"/>
    <p:sldId id="316" r:id="rId45"/>
    <p:sldId id="263" r:id="rId46"/>
    <p:sldId id="300" r:id="rId47"/>
    <p:sldId id="282" r:id="rId48"/>
    <p:sldId id="290" r:id="rId4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rologue" id="{82F30F4F-AC21-463D-8C86-E5E40AB37246}">
          <p14:sldIdLst>
            <p14:sldId id="256"/>
            <p14:sldId id="280"/>
          </p14:sldIdLst>
        </p14:section>
        <p14:section name="Intro &amp; Bg" id="{35A86272-4310-4D34-9FB1-623817D1A165}">
          <p14:sldIdLst>
            <p14:sldId id="260"/>
            <p14:sldId id="284"/>
            <p14:sldId id="291"/>
            <p14:sldId id="285"/>
            <p14:sldId id="301"/>
            <p14:sldId id="302"/>
            <p14:sldId id="287"/>
            <p14:sldId id="288"/>
            <p14:sldId id="314"/>
          </p14:sldIdLst>
        </p14:section>
        <p14:section name="D &amp; I" id="{8732C93C-9091-4A04-83AC-D8A879445ABA}">
          <p14:sldIdLst>
            <p14:sldId id="261"/>
            <p14:sldId id="319"/>
            <p14:sldId id="321"/>
            <p14:sldId id="289"/>
            <p14:sldId id="292"/>
            <p14:sldId id="293"/>
            <p14:sldId id="294"/>
            <p14:sldId id="295"/>
            <p14:sldId id="296"/>
            <p14:sldId id="322"/>
            <p14:sldId id="297"/>
            <p14:sldId id="323"/>
            <p14:sldId id="298"/>
            <p14:sldId id="324"/>
            <p14:sldId id="315"/>
          </p14:sldIdLst>
        </p14:section>
        <p14:section name="R &amp; C" id="{34A0069B-BB25-4D11-A29E-8031F5CC0E59}">
          <p14:sldIdLst>
            <p14:sldId id="262"/>
            <p14:sldId id="304"/>
            <p14:sldId id="325"/>
            <p14:sldId id="305"/>
            <p14:sldId id="306"/>
            <p14:sldId id="307"/>
            <p14:sldId id="327"/>
            <p14:sldId id="328"/>
            <p14:sldId id="308"/>
            <p14:sldId id="309"/>
            <p14:sldId id="310"/>
            <p14:sldId id="311"/>
            <p14:sldId id="312"/>
            <p14:sldId id="330"/>
            <p14:sldId id="329"/>
            <p14:sldId id="313"/>
            <p14:sldId id="331"/>
            <p14:sldId id="316"/>
          </p14:sldIdLst>
        </p14:section>
        <p14:section name="FW" id="{3AE23994-F952-472B-A410-747A2981FF5E}">
          <p14:sldIdLst>
            <p14:sldId id="263"/>
            <p14:sldId id="300"/>
          </p14:sldIdLst>
        </p14:section>
        <p14:section name="Epilogue" id="{D996D8EA-28C4-436C-8592-7D304414BEA2}">
          <p14:sldIdLst>
            <p14:sldId id="282"/>
            <p14:sldId id="290"/>
          </p14:sldIdLst>
        </p14:section>
      </p14:sectionLst>
    </p:ex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  <p15:guide id="3" pos="7469" userDrawn="1">
          <p15:clr>
            <a:srgbClr val="A4A3A4"/>
          </p15:clr>
        </p15:guide>
        <p15:guide id="4" orient="horz" pos="119" userDrawn="1">
          <p15:clr>
            <a:srgbClr val="A4A3A4"/>
          </p15:clr>
        </p15:guide>
        <p15:guide id="5" pos="211" userDrawn="1">
          <p15:clr>
            <a:srgbClr val="A4A3A4"/>
          </p15:clr>
        </p15:guide>
        <p15:guide id="7" orient="horz" pos="4201" userDrawn="1">
          <p15:clr>
            <a:srgbClr val="A4A3A4"/>
          </p15:clr>
        </p15:guide>
        <p15:guide id="8" orient="horz" pos="293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9EBF5"/>
    <a:srgbClr val="3D4762"/>
    <a:srgbClr val="FFFFFF"/>
    <a:srgbClr val="A07958"/>
    <a:srgbClr val="DE9042"/>
    <a:srgbClr val="B9A085"/>
    <a:srgbClr val="E09472"/>
    <a:srgbClr val="DC8962"/>
    <a:srgbClr val="D8C3B1"/>
    <a:srgbClr val="C1AC9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113A9D2-9D6B-4929-AA2D-F23B5EE8CBE7}" styleName="主题样式 2 - 强调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B301B821-A1FF-4177-AEE7-76D212191A09}" styleName="中度样式 1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中度样式 1 - 强调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0A1B5D5-9B99-4C35-A422-299274C87663}" styleName="中度样式 1 - 强调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E171933-4619-4E11-9A3F-F7608DF75F80}" styleName="中度样式 1 - 强调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555" autoAdjust="0"/>
    <p:restoredTop sz="94674"/>
  </p:normalViewPr>
  <p:slideViewPr>
    <p:cSldViewPr snapToGrid="0" snapToObjects="1">
      <p:cViewPr varScale="1">
        <p:scale>
          <a:sx n="119" d="100"/>
          <a:sy n="119" d="100"/>
        </p:scale>
        <p:origin x="126" y="354"/>
      </p:cViewPr>
      <p:guideLst>
        <p:guide pos="3840"/>
        <p:guide orient="horz" pos="2160"/>
        <p:guide pos="7469"/>
        <p:guide orient="horz" pos="119"/>
        <p:guide pos="211"/>
        <p:guide orient="horz" pos="4201"/>
        <p:guide orient="horz" pos="2931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napToObjects="1">
      <p:cViewPr varScale="1">
        <p:scale>
          <a:sx n="99" d="100"/>
          <a:sy n="99" d="100"/>
        </p:scale>
        <p:origin x="357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EC6F090A-4D50-4EEF-B019-2252B4F305C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BCACC5B-7296-4458-B93E-C97CF1DF185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9B8176-9013-417C-A3AA-6D3D3C2ABFA7}" type="datetimeFigureOut">
              <a:rPr lang="zh-CN" altLang="en-US" smtClean="0"/>
              <a:t>2019/5/13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203FF6B-7648-4279-A0A8-1E0EF684D13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665D82D-F81E-4E60-B5E4-E8CB451E1A3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997766-8A6A-4A6E-B1EC-C3A0A190ABF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131878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9A111-C3A4-454F-A5A9-792011EA4E3E}" type="datetimeFigureOut">
              <a:rPr lang="zh-CN" altLang="en-US" smtClean="0"/>
              <a:t>2019/5/13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4DBC6B-9677-4EBE-8725-CF0B86D5F09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43599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45D93CAF-D7CD-459A-AA30-589062B6C0D2}"/>
              </a:ext>
            </a:extLst>
          </p:cNvPr>
          <p:cNvSpPr/>
          <p:nvPr userDrawn="1"/>
        </p:nvSpPr>
        <p:spPr>
          <a:xfrm>
            <a:off x="900948" y="0"/>
            <a:ext cx="10390104" cy="6858000"/>
          </a:xfrm>
          <a:prstGeom prst="rect">
            <a:avLst/>
          </a:prstGeom>
          <a:solidFill>
            <a:srgbClr val="3D476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zh-CN" altLang="en-US" kern="0">
              <a:solidFill>
                <a:sysClr val="windowText" lastClr="000000"/>
              </a:solidFill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39D7541-3A89-4699-B844-081345B0506A}"/>
              </a:ext>
            </a:extLst>
          </p:cNvPr>
          <p:cNvSpPr/>
          <p:nvPr userDrawn="1"/>
        </p:nvSpPr>
        <p:spPr>
          <a:xfrm>
            <a:off x="1466936" y="2089376"/>
            <a:ext cx="9201065" cy="4171265"/>
          </a:xfrm>
          <a:prstGeom prst="rect">
            <a:avLst/>
          </a:prstGeom>
          <a:solidFill>
            <a:srgbClr val="A07958"/>
          </a:solidFill>
          <a:ln>
            <a:noFill/>
          </a:ln>
          <a:effectLst>
            <a:outerShdw blurRad="508000" algn="tr" rotWithShape="0">
              <a:prstClr val="black">
                <a:alpha val="9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zh-CN" altLang="en-US" kern="0">
              <a:solidFill>
                <a:sysClr val="windowText" lastClr="000000"/>
              </a:solidFill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CCB9627-1703-4A4A-87F2-3DE7C3997738}"/>
              </a:ext>
            </a:extLst>
          </p:cNvPr>
          <p:cNvSpPr/>
          <p:nvPr userDrawn="1"/>
        </p:nvSpPr>
        <p:spPr>
          <a:xfrm>
            <a:off x="1175288" y="1682185"/>
            <a:ext cx="8834716" cy="275991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0" algn="tr" rotWithShape="0">
              <a:prstClr val="black">
                <a:alpha val="9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zh-CN" altLang="en-US" kern="0">
              <a:solidFill>
                <a:sysClr val="windowText" lastClr="000000"/>
              </a:solidFill>
            </a:endParaRPr>
          </a:p>
        </p:txBody>
      </p:sp>
      <p:sp>
        <p:nvSpPr>
          <p:cNvPr id="14" name="图片占位符 13">
            <a:extLst>
              <a:ext uri="{FF2B5EF4-FFF2-40B4-BE49-F238E27FC236}">
                <a16:creationId xmlns:a16="http://schemas.microsoft.com/office/drawing/2014/main" id="{A47EE022-1CEA-4074-93FB-8962B22E9BB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99786" y="272414"/>
            <a:ext cx="5040000" cy="504000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9" name="标题 8">
            <a:extLst>
              <a:ext uri="{FF2B5EF4-FFF2-40B4-BE49-F238E27FC236}">
                <a16:creationId xmlns:a16="http://schemas.microsoft.com/office/drawing/2014/main" id="{17F5D29D-A06D-49B8-9AB5-72FCE53826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3998" y="1784584"/>
            <a:ext cx="4647914" cy="2551980"/>
          </a:xfrm>
          <a:prstGeom prst="rect">
            <a:avLst/>
          </a:prstGeom>
          <a:effectLst/>
        </p:spPr>
        <p:txBody>
          <a:bodyPr/>
          <a:lstStyle>
            <a:lvl1pPr>
              <a:defRPr baseline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endParaRPr lang="zh-CN" altLang="en-US" sz="4400" b="1" baseline="0" dirty="0">
              <a:solidFill>
                <a:srgbClr val="3D476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2" name="内容占位符 11">
            <a:extLst>
              <a:ext uri="{FF2B5EF4-FFF2-40B4-BE49-F238E27FC236}">
                <a16:creationId xmlns:a16="http://schemas.microsoft.com/office/drawing/2014/main" id="{1C87498D-2EAE-490C-BA11-05538D092C1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644650" y="4589463"/>
            <a:ext cx="4276725" cy="1200150"/>
          </a:xfrm>
          <a:prstGeom prst="rect">
            <a:avLst/>
          </a:prstGeom>
          <a:effectLst/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endParaRPr lang="en-US" altLang="zh-CN" b="1" baseline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32349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AF95A404-8956-4E3D-84B9-23CAB50B0D96}"/>
              </a:ext>
            </a:extLst>
          </p:cNvPr>
          <p:cNvSpPr/>
          <p:nvPr userDrawn="1"/>
        </p:nvSpPr>
        <p:spPr>
          <a:xfrm>
            <a:off x="900948" y="0"/>
            <a:ext cx="10390104" cy="6858000"/>
          </a:xfrm>
          <a:prstGeom prst="rect">
            <a:avLst/>
          </a:prstGeom>
          <a:solidFill>
            <a:srgbClr val="3D476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zh-CN" altLang="en-US" kern="0">
              <a:solidFill>
                <a:sysClr val="windowText" lastClr="000000"/>
              </a:solidFill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A8D9C3C-AA5D-499C-9F58-F41F52381DAA}"/>
              </a:ext>
            </a:extLst>
          </p:cNvPr>
          <p:cNvSpPr/>
          <p:nvPr userDrawn="1"/>
        </p:nvSpPr>
        <p:spPr>
          <a:xfrm>
            <a:off x="334966" y="1682185"/>
            <a:ext cx="9675039" cy="275991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0" algn="tr" rotWithShape="0">
              <a:prstClr val="black">
                <a:alpha val="9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zh-CN" altLang="en-US" kern="0">
              <a:solidFill>
                <a:sysClr val="windowText" lastClr="000000"/>
              </a:solidFill>
            </a:endParaRPr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8A9D4CCB-0983-458E-BD9E-20FDDD9A4047}"/>
              </a:ext>
            </a:extLst>
          </p:cNvPr>
          <p:cNvCxnSpPr>
            <a:cxnSpLocks/>
          </p:cNvCxnSpPr>
          <p:nvPr userDrawn="1"/>
        </p:nvCxnSpPr>
        <p:spPr>
          <a:xfrm flipV="1">
            <a:off x="553814" y="3051212"/>
            <a:ext cx="3421422" cy="10926"/>
          </a:xfrm>
          <a:prstGeom prst="line">
            <a:avLst/>
          </a:prstGeom>
          <a:ln>
            <a:solidFill>
              <a:srgbClr val="A079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77989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895831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ockVivaP1\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69EA573C-29DE-4947-A988-86A40AE67566}"/>
              </a:ext>
            </a:extLst>
          </p:cNvPr>
          <p:cNvSpPr/>
          <p:nvPr userDrawn="1"/>
        </p:nvSpPr>
        <p:spPr>
          <a:xfrm>
            <a:off x="334963" y="188913"/>
            <a:ext cx="11522075" cy="648017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0" algn="tr" rotWithShape="0">
              <a:prstClr val="black">
                <a:alpha val="9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zh-CN" altLang="en-US" kern="0">
              <a:solidFill>
                <a:sysClr val="windowText" lastClr="000000"/>
              </a:solidFill>
            </a:endParaRP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0098DC8B-89B5-42D3-98C7-91C04B7CDF7B}"/>
              </a:ext>
            </a:extLst>
          </p:cNvPr>
          <p:cNvCxnSpPr>
            <a:cxnSpLocks/>
            <a:stCxn id="14" idx="1"/>
          </p:cNvCxnSpPr>
          <p:nvPr userDrawn="1"/>
        </p:nvCxnSpPr>
        <p:spPr>
          <a:xfrm flipH="1">
            <a:off x="643471" y="450523"/>
            <a:ext cx="3238640" cy="0"/>
          </a:xfrm>
          <a:prstGeom prst="line">
            <a:avLst/>
          </a:prstGeom>
          <a:ln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A4BA7BE7-4A70-4868-84CE-B69CD8630B77}"/>
              </a:ext>
            </a:extLst>
          </p:cNvPr>
          <p:cNvCxnSpPr>
            <a:cxnSpLocks/>
            <a:stCxn id="14" idx="3"/>
          </p:cNvCxnSpPr>
          <p:nvPr userDrawn="1"/>
        </p:nvCxnSpPr>
        <p:spPr>
          <a:xfrm>
            <a:off x="8309889" y="450523"/>
            <a:ext cx="3173317" cy="0"/>
          </a:xfrm>
          <a:prstGeom prst="line">
            <a:avLst/>
          </a:prstGeom>
          <a:ln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标题 13">
            <a:extLst>
              <a:ext uri="{FF2B5EF4-FFF2-40B4-BE49-F238E27FC236}">
                <a16:creationId xmlns:a16="http://schemas.microsoft.com/office/drawing/2014/main" id="{C59F8D4E-363D-40D5-A01C-124A482AD5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2111" y="259979"/>
            <a:ext cx="4427778" cy="381088"/>
          </a:xfrm>
          <a:prstGeom prst="rect">
            <a:avLst/>
          </a:prstGeom>
          <a:effectLst/>
        </p:spPr>
        <p:txBody>
          <a:bodyPr>
            <a:noAutofit/>
          </a:bodyPr>
          <a:lstStyle>
            <a:lvl1pPr algn="ctr">
              <a:defRPr lang="zh-CN" altLang="en-US" sz="2400" b="1" i="0" kern="0" cap="none" baseline="0" dirty="0">
                <a:solidFill>
                  <a:srgbClr val="3D476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燕尾形 25">
            <a:extLst>
              <a:ext uri="{FF2B5EF4-FFF2-40B4-BE49-F238E27FC236}">
                <a16:creationId xmlns:a16="http://schemas.microsoft.com/office/drawing/2014/main" id="{2D51980A-D803-4202-BE2D-BD4C889F9A0D}"/>
              </a:ext>
            </a:extLst>
          </p:cNvPr>
          <p:cNvSpPr/>
          <p:nvPr userDrawn="1"/>
        </p:nvSpPr>
        <p:spPr>
          <a:xfrm rot="5400000">
            <a:off x="6024972" y="457461"/>
            <a:ext cx="142059" cy="509355"/>
          </a:xfrm>
          <a:prstGeom prst="chevron">
            <a:avLst>
              <a:gd name="adj" fmla="val 75240"/>
            </a:avLst>
          </a:prstGeom>
          <a:solidFill>
            <a:srgbClr val="3D476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8" name="灯片编号占位符 5">
            <a:extLst>
              <a:ext uri="{FF2B5EF4-FFF2-40B4-BE49-F238E27FC236}">
                <a16:creationId xmlns:a16="http://schemas.microsoft.com/office/drawing/2014/main" id="{A142DFFC-4CEB-4143-8FB0-DD7453B318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13835" y="630335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alpha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4F034897-BE47-4E73-BD20-1F97404FF4D4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9" name="页脚占位符 4">
            <a:extLst>
              <a:ext uri="{FF2B5EF4-FFF2-40B4-BE49-F238E27FC236}">
                <a16:creationId xmlns:a16="http://schemas.microsoft.com/office/drawing/2014/main" id="{C4088DDB-16D8-4F5F-B225-0940489474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4960" y="630335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en-US" altLang="zh-CN" sz="1200" smtClean="0">
                <a:solidFill>
                  <a:schemeClr val="tx1">
                    <a:alpha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algn="r"/>
            <a:r>
              <a:rPr lang="en-US" altLang="zh-CN"/>
              <a:t>Automatic Identification of Ships on Satellite Images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28761320"/>
      </p:ext>
    </p:extLst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VivaP2/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69EA573C-29DE-4947-A988-86A40AE67566}"/>
              </a:ext>
            </a:extLst>
          </p:cNvPr>
          <p:cNvSpPr/>
          <p:nvPr userDrawn="1"/>
        </p:nvSpPr>
        <p:spPr>
          <a:xfrm>
            <a:off x="334965" y="188918"/>
            <a:ext cx="11522075" cy="648017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0" algn="tr" rotWithShape="0">
              <a:prstClr val="black">
                <a:alpha val="9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zh-CN" altLang="en-US" kern="0">
              <a:solidFill>
                <a:sysClr val="windowText" lastClr="000000"/>
              </a:solidFill>
            </a:endParaRPr>
          </a:p>
        </p:txBody>
      </p:sp>
      <p:sp>
        <p:nvSpPr>
          <p:cNvPr id="6" name="燕尾形 25">
            <a:extLst>
              <a:ext uri="{FF2B5EF4-FFF2-40B4-BE49-F238E27FC236}">
                <a16:creationId xmlns:a16="http://schemas.microsoft.com/office/drawing/2014/main" id="{2D51980A-D803-4202-BE2D-BD4C889F9A0D}"/>
              </a:ext>
            </a:extLst>
          </p:cNvPr>
          <p:cNvSpPr/>
          <p:nvPr userDrawn="1"/>
        </p:nvSpPr>
        <p:spPr>
          <a:xfrm rot="5400000">
            <a:off x="6024972" y="457461"/>
            <a:ext cx="142059" cy="509355"/>
          </a:xfrm>
          <a:prstGeom prst="chevron">
            <a:avLst>
              <a:gd name="adj" fmla="val 75240"/>
            </a:avLst>
          </a:prstGeom>
          <a:solidFill>
            <a:srgbClr val="3D476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CB806954-25F6-4128-ADE2-A8D9A6E1CD76}"/>
              </a:ext>
            </a:extLst>
          </p:cNvPr>
          <p:cNvCxnSpPr>
            <a:cxnSpLocks/>
            <a:stCxn id="13" idx="1"/>
          </p:cNvCxnSpPr>
          <p:nvPr userDrawn="1"/>
        </p:nvCxnSpPr>
        <p:spPr>
          <a:xfrm flipH="1">
            <a:off x="643470" y="450523"/>
            <a:ext cx="3238641" cy="0"/>
          </a:xfrm>
          <a:prstGeom prst="line">
            <a:avLst/>
          </a:prstGeom>
          <a:ln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F3BCA244-FB67-496C-9C31-9D3491B89423}"/>
              </a:ext>
            </a:extLst>
          </p:cNvPr>
          <p:cNvCxnSpPr>
            <a:cxnSpLocks/>
            <a:stCxn id="13" idx="3"/>
          </p:cNvCxnSpPr>
          <p:nvPr userDrawn="1"/>
        </p:nvCxnSpPr>
        <p:spPr>
          <a:xfrm>
            <a:off x="8309889" y="450523"/>
            <a:ext cx="3173317" cy="0"/>
          </a:xfrm>
          <a:prstGeom prst="line">
            <a:avLst/>
          </a:prstGeom>
          <a:ln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标题 13">
            <a:extLst>
              <a:ext uri="{FF2B5EF4-FFF2-40B4-BE49-F238E27FC236}">
                <a16:creationId xmlns:a16="http://schemas.microsoft.com/office/drawing/2014/main" id="{7AF7E6BC-10FC-44DD-B826-B8A24426F3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2111" y="259979"/>
            <a:ext cx="4427778" cy="381088"/>
          </a:xfrm>
          <a:prstGeom prst="rect">
            <a:avLst/>
          </a:prstGeom>
          <a:effectLst/>
        </p:spPr>
        <p:txBody>
          <a:bodyPr>
            <a:noAutofit/>
          </a:bodyPr>
          <a:lstStyle>
            <a:lvl1pPr algn="ctr">
              <a:defRPr lang="zh-CN" altLang="en-US" sz="2400" b="1" i="0" kern="0" cap="none" baseline="0" dirty="0">
                <a:solidFill>
                  <a:srgbClr val="3D476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9" name="灯片编号占位符 5">
            <a:extLst>
              <a:ext uri="{FF2B5EF4-FFF2-40B4-BE49-F238E27FC236}">
                <a16:creationId xmlns:a16="http://schemas.microsoft.com/office/drawing/2014/main" id="{75317898-A029-484E-8C28-DC993CE5F7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13835" y="630335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alpha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4F034897-BE47-4E73-BD20-1F97404FF4D4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10" name="页脚占位符 4">
            <a:extLst>
              <a:ext uri="{FF2B5EF4-FFF2-40B4-BE49-F238E27FC236}">
                <a16:creationId xmlns:a16="http://schemas.microsoft.com/office/drawing/2014/main" id="{6DFAB4E3-EF75-404A-B040-12BD031104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4960" y="630335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en-US" altLang="zh-CN" sz="1200" smtClean="0">
                <a:solidFill>
                  <a:schemeClr val="tx1">
                    <a:alpha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algn="r"/>
            <a:r>
              <a:rPr lang="en-US" altLang="zh-CN"/>
              <a:t>Automatic Identification of Ships on Satellite Images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09016166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C3B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138777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2" r:id="rId2"/>
    <p:sldLayoutId id="2147483695" r:id="rId3"/>
    <p:sldLayoutId id="2147483691" r:id="rId4"/>
    <p:sldLayoutId id="2147483693" r:id="rId5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tags" Target="../tags/tag13.xml"/><Relationship Id="rId18" Type="http://schemas.openxmlformats.org/officeDocument/2006/relationships/tags" Target="../tags/tag18.xm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tags" Target="../tags/tag12.xml"/><Relationship Id="rId17" Type="http://schemas.openxmlformats.org/officeDocument/2006/relationships/tags" Target="../tags/tag17.xml"/><Relationship Id="rId2" Type="http://schemas.openxmlformats.org/officeDocument/2006/relationships/tags" Target="../tags/tag2.xml"/><Relationship Id="rId16" Type="http://schemas.openxmlformats.org/officeDocument/2006/relationships/tags" Target="../tags/tag16.xml"/><Relationship Id="rId20" Type="http://schemas.openxmlformats.org/officeDocument/2006/relationships/image" Target="../media/image17.png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5" Type="http://schemas.openxmlformats.org/officeDocument/2006/relationships/tags" Target="../tags/tag5.xml"/><Relationship Id="rId15" Type="http://schemas.openxmlformats.org/officeDocument/2006/relationships/tags" Target="../tags/tag15.xml"/><Relationship Id="rId10" Type="http://schemas.openxmlformats.org/officeDocument/2006/relationships/tags" Target="../tags/tag10.xml"/><Relationship Id="rId19" Type="http://schemas.openxmlformats.org/officeDocument/2006/relationships/slideLayout" Target="../slideLayouts/slideLayout5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tags" Target="../tags/tag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7" Type="http://schemas.openxmlformats.org/officeDocument/2006/relationships/image" Target="../media/image30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9.jpg"/><Relationship Id="rId5" Type="http://schemas.openxmlformats.org/officeDocument/2006/relationships/image" Target="../media/image28.jpg"/><Relationship Id="rId4" Type="http://schemas.openxmlformats.org/officeDocument/2006/relationships/image" Target="../media/image27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jp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67.sv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12" Type="http://schemas.openxmlformats.org/officeDocument/2006/relationships/image" Target="../media/image66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0.svg"/><Relationship Id="rId11" Type="http://schemas.openxmlformats.org/officeDocument/2006/relationships/image" Target="../media/image65.png"/><Relationship Id="rId5" Type="http://schemas.openxmlformats.org/officeDocument/2006/relationships/image" Target="../media/image59.png"/><Relationship Id="rId10" Type="http://schemas.openxmlformats.org/officeDocument/2006/relationships/image" Target="../media/image64.png"/><Relationship Id="rId4" Type="http://schemas.openxmlformats.org/officeDocument/2006/relationships/image" Target="../media/image58.png"/><Relationship Id="rId9" Type="http://schemas.openxmlformats.org/officeDocument/2006/relationships/image" Target="../media/image63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D57D084B-276F-4C66-9AAF-EE5FDF047E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b="1" dirty="0">
                <a:solidFill>
                  <a:srgbClr val="3D476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Automatic Identification of Ships on Satellite Images</a:t>
            </a:r>
            <a:endParaRPr lang="zh-CN" altLang="en-US" sz="4000" b="1" dirty="0">
              <a:solidFill>
                <a:srgbClr val="3D4762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A6DABB7F-6D6C-47F7-865B-83FE6D981FD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644650" y="4589463"/>
            <a:ext cx="4276725" cy="1477328"/>
          </a:xfrm>
        </p:spPr>
        <p:txBody>
          <a:bodyPr/>
          <a:lstStyle/>
          <a:p>
            <a:r>
              <a:rPr lang="en-US" altLang="zh-CN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Zhaoxiong</a:t>
            </a:r>
            <a:r>
              <a:rPr lang="en-US" altLang="zh-CN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 Chen   </a:t>
            </a:r>
            <a:r>
              <a:rPr lang="zh-CN" altLang="en-US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陈兆雄</a:t>
            </a:r>
            <a:endParaRPr lang="en-US" altLang="zh-CN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  <a:p>
            <a:r>
              <a:rPr lang="en-US" altLang="zh-CN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BUPT No.</a:t>
            </a:r>
          </a:p>
          <a:p>
            <a:r>
              <a:rPr lang="en-US" altLang="zh-CN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QMUL No.</a:t>
            </a:r>
          </a:p>
          <a:p>
            <a:r>
              <a:rPr lang="en-US" altLang="zh-CN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Class</a:t>
            </a:r>
          </a:p>
          <a:p>
            <a:r>
              <a:rPr lang="en-US" altLang="zh-CN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Branch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6DAAFA5-2B11-4D5D-B014-70E85E14888A}"/>
              </a:ext>
            </a:extLst>
          </p:cNvPr>
          <p:cNvSpPr/>
          <p:nvPr/>
        </p:nvSpPr>
        <p:spPr>
          <a:xfrm>
            <a:off x="3009286" y="4593318"/>
            <a:ext cx="5515292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altLang="zh-CN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r>
              <a:rPr lang="en-US" altLang="zh-CN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2015213445</a:t>
            </a:r>
          </a:p>
          <a:p>
            <a:r>
              <a:rPr lang="en-US" altLang="zh-CN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151007198</a:t>
            </a:r>
          </a:p>
          <a:p>
            <a:r>
              <a:rPr lang="en-US" altLang="zh-CN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2015215121</a:t>
            </a:r>
          </a:p>
          <a:p>
            <a:r>
              <a:rPr lang="en-US" altLang="zh-CN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International School - Internet of Things Engineering</a:t>
            </a:r>
          </a:p>
        </p:txBody>
      </p:sp>
      <p:pic>
        <p:nvPicPr>
          <p:cNvPr id="22" name="图片占位符 21">
            <a:extLst>
              <a:ext uri="{FF2B5EF4-FFF2-40B4-BE49-F238E27FC236}">
                <a16:creationId xmlns:a16="http://schemas.microsoft.com/office/drawing/2014/main" id="{46A56D52-E75E-459D-B05F-143E9706321F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/>
          <a:srcRect l="21866" r="21866"/>
          <a:stretch/>
        </p:blipFill>
        <p:spPr>
          <a:xfrm>
            <a:off x="6099175" y="273050"/>
            <a:ext cx="5040313" cy="503872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0" algn="tr" rotWithShape="0">
              <a:prstClr val="black">
                <a:alpha val="99000"/>
              </a:prstClr>
            </a:outerShdw>
          </a:effectLst>
        </p:spPr>
      </p:pic>
      <p:sp>
        <p:nvSpPr>
          <p:cNvPr id="7" name="标题 3">
            <a:extLst>
              <a:ext uri="{FF2B5EF4-FFF2-40B4-BE49-F238E27FC236}">
                <a16:creationId xmlns:a16="http://schemas.microsoft.com/office/drawing/2014/main" id="{1FA7D6BE-E320-49E1-9893-843F72F94086}"/>
              </a:ext>
            </a:extLst>
          </p:cNvPr>
          <p:cNvSpPr txBox="1">
            <a:spLocks/>
          </p:cNvSpPr>
          <p:nvPr/>
        </p:nvSpPr>
        <p:spPr>
          <a:xfrm>
            <a:off x="1273461" y="273050"/>
            <a:ext cx="4647914" cy="125863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000" b="1" dirty="0">
                <a:gradFill flip="none" rotWithShape="1">
                  <a:gsLst>
                    <a:gs pos="0">
                      <a:schemeClr val="accent5">
                        <a:lumMod val="89000"/>
                      </a:schemeClr>
                    </a:gs>
                    <a:gs pos="23000">
                      <a:schemeClr val="accent5">
                        <a:lumMod val="89000"/>
                      </a:schemeClr>
                    </a:gs>
                    <a:gs pos="69000">
                      <a:schemeClr val="accent5">
                        <a:lumMod val="75000"/>
                      </a:schemeClr>
                    </a:gs>
                    <a:gs pos="97000">
                      <a:schemeClr val="accent5">
                        <a:lumMod val="70000"/>
                      </a:schemeClr>
                    </a:gs>
                  </a:gsLst>
                  <a:path path="circle">
                    <a:fillToRect t="100000" r="100000"/>
                  </a:path>
                  <a:tileRect l="-100000" b="-10000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BUPT &amp; QMUL Joint </a:t>
            </a:r>
            <a:r>
              <a:rPr lang="en-GB" altLang="zh-CN" sz="2000" b="1" dirty="0">
                <a:gradFill flip="none" rotWithShape="1">
                  <a:gsLst>
                    <a:gs pos="0">
                      <a:schemeClr val="accent5">
                        <a:lumMod val="89000"/>
                      </a:schemeClr>
                    </a:gs>
                    <a:gs pos="23000">
                      <a:schemeClr val="accent5">
                        <a:lumMod val="89000"/>
                      </a:schemeClr>
                    </a:gs>
                    <a:gs pos="69000">
                      <a:schemeClr val="accent5">
                        <a:lumMod val="75000"/>
                      </a:schemeClr>
                    </a:gs>
                    <a:gs pos="97000">
                      <a:schemeClr val="accent5">
                        <a:lumMod val="70000"/>
                      </a:schemeClr>
                    </a:gs>
                  </a:gsLst>
                  <a:path path="circle">
                    <a:fillToRect t="100000" r="100000"/>
                  </a:path>
                  <a:tileRect l="-100000" b="-10000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Programme</a:t>
            </a:r>
          </a:p>
          <a:p>
            <a:r>
              <a:rPr lang="en-US" altLang="zh-CN" sz="2000" b="1" dirty="0">
                <a:gradFill flip="none" rotWithShape="1">
                  <a:gsLst>
                    <a:gs pos="0">
                      <a:schemeClr val="accent5">
                        <a:lumMod val="89000"/>
                      </a:schemeClr>
                    </a:gs>
                    <a:gs pos="23000">
                      <a:schemeClr val="accent5">
                        <a:lumMod val="89000"/>
                      </a:schemeClr>
                    </a:gs>
                    <a:gs pos="69000">
                      <a:schemeClr val="accent5">
                        <a:lumMod val="75000"/>
                      </a:schemeClr>
                    </a:gs>
                    <a:gs pos="97000">
                      <a:schemeClr val="accent5">
                        <a:lumMod val="70000"/>
                      </a:schemeClr>
                    </a:gs>
                  </a:gsLst>
                  <a:path path="circle">
                    <a:fillToRect t="100000" r="100000"/>
                  </a:path>
                  <a:tileRect l="-100000" b="-10000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Final Year Project 2019</a:t>
            </a:r>
          </a:p>
          <a:p>
            <a:r>
              <a:rPr lang="en-US" altLang="zh-CN" sz="4000" b="1" dirty="0">
                <a:gradFill flip="none" rotWithShape="1">
                  <a:gsLst>
                    <a:gs pos="0">
                      <a:schemeClr val="accent5">
                        <a:lumMod val="89000"/>
                      </a:schemeClr>
                    </a:gs>
                    <a:gs pos="23000">
                      <a:schemeClr val="accent5">
                        <a:lumMod val="89000"/>
                      </a:schemeClr>
                    </a:gs>
                    <a:gs pos="69000">
                      <a:schemeClr val="accent5">
                        <a:lumMod val="75000"/>
                      </a:schemeClr>
                    </a:gs>
                    <a:gs pos="97000">
                      <a:schemeClr val="accent5">
                        <a:lumMod val="70000"/>
                      </a:schemeClr>
                    </a:gs>
                  </a:gsLst>
                  <a:path path="circle">
                    <a:fillToRect t="100000" r="100000"/>
                  </a:path>
                  <a:tileRect l="-100000" b="-10000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Final Viva</a:t>
            </a:r>
            <a:endParaRPr lang="zh-CN" altLang="en-US" sz="4000" b="1" dirty="0">
              <a:gradFill flip="none" rotWithShape="1">
                <a:gsLst>
                  <a:gs pos="0">
                    <a:schemeClr val="accent5">
                      <a:lumMod val="89000"/>
                    </a:schemeClr>
                  </a:gs>
                  <a:gs pos="23000">
                    <a:schemeClr val="accent5">
                      <a:lumMod val="89000"/>
                    </a:schemeClr>
                  </a:gs>
                  <a:gs pos="69000">
                    <a:schemeClr val="accent5">
                      <a:lumMod val="75000"/>
                    </a:schemeClr>
                  </a:gs>
                  <a:gs pos="97000">
                    <a:schemeClr val="accent5">
                      <a:lumMod val="70000"/>
                    </a:schemeClr>
                  </a:gs>
                </a:gsLst>
                <a:path path="circle">
                  <a:fillToRect t="100000" r="100000"/>
                </a:path>
                <a:tileRect l="-100000" b="-10000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1692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FB0CEF3B-2AF7-4C37-82B7-095C88DA25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000" cap="none" dirty="0"/>
              <a:t>Convolutional Neural Network</a:t>
            </a:r>
            <a:endParaRPr lang="zh-CN" altLang="en-US" sz="20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9A6E9FD-6019-459E-BFA3-FAA93190C30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479" y="1899285"/>
            <a:ext cx="3599815" cy="30594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8CBBB0EB-EBE7-4924-AAB1-9F9BB8A80062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6773" y="2586672"/>
            <a:ext cx="3599815" cy="16846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图片 5" descr="图片包含 建筑物描述已自动生成">
            <a:extLst>
              <a:ext uri="{FF2B5EF4-FFF2-40B4-BE49-F238E27FC236}">
                <a16:creationId xmlns:a16="http://schemas.microsoft.com/office/drawing/2014/main" id="{6B73740B-A957-42D9-B89C-60DA210AD98A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5067" y="2723197"/>
            <a:ext cx="2878455" cy="14116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A62D9260-D4B5-4EEB-A6D3-E149BB9CD886}"/>
              </a:ext>
            </a:extLst>
          </p:cNvPr>
          <p:cNvSpPr txBox="1"/>
          <p:nvPr/>
        </p:nvSpPr>
        <p:spPr>
          <a:xfrm>
            <a:off x="650698" y="5197753"/>
            <a:ext cx="33553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kern="0" dirty="0">
                <a:solidFill>
                  <a:srgbClr val="3D4762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Convolutional Layer</a:t>
            </a:r>
            <a:endParaRPr lang="zh-CN" altLang="en-US" sz="2400" kern="0" dirty="0">
              <a:solidFill>
                <a:srgbClr val="3D4762"/>
              </a:solidFill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F9BBD34-54A2-4C17-96A7-93E1BDF7A97D}"/>
              </a:ext>
            </a:extLst>
          </p:cNvPr>
          <p:cNvSpPr txBox="1"/>
          <p:nvPr/>
        </p:nvSpPr>
        <p:spPr>
          <a:xfrm>
            <a:off x="4778992" y="5197752"/>
            <a:ext cx="33553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kern="0" dirty="0" err="1">
                <a:solidFill>
                  <a:srgbClr val="3D4762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MaxPooling</a:t>
            </a:r>
            <a:r>
              <a:rPr lang="en-US" altLang="zh-CN" sz="2400" kern="0" dirty="0">
                <a:solidFill>
                  <a:srgbClr val="3D4762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 Layer</a:t>
            </a:r>
            <a:endParaRPr lang="zh-CN" altLang="en-US" sz="2400" kern="0" dirty="0">
              <a:solidFill>
                <a:srgbClr val="3D4762"/>
              </a:solidFill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CA004E3-1017-477A-946F-4D62AA86F6DD}"/>
              </a:ext>
            </a:extLst>
          </p:cNvPr>
          <p:cNvSpPr txBox="1"/>
          <p:nvPr/>
        </p:nvSpPr>
        <p:spPr>
          <a:xfrm>
            <a:off x="8546606" y="5197751"/>
            <a:ext cx="33553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kern="0" dirty="0">
                <a:solidFill>
                  <a:srgbClr val="3D4762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Fully-Connected Layer</a:t>
            </a:r>
            <a:endParaRPr lang="zh-CN" altLang="en-US" sz="2400" kern="0" dirty="0">
              <a:solidFill>
                <a:srgbClr val="3D4762"/>
              </a:solidFill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0" name="加号 9">
            <a:extLst>
              <a:ext uri="{FF2B5EF4-FFF2-40B4-BE49-F238E27FC236}">
                <a16:creationId xmlns:a16="http://schemas.microsoft.com/office/drawing/2014/main" id="{3027BAC5-378A-45E7-9FBC-135DD8810D3A}"/>
              </a:ext>
            </a:extLst>
          </p:cNvPr>
          <p:cNvSpPr/>
          <p:nvPr/>
        </p:nvSpPr>
        <p:spPr>
          <a:xfrm>
            <a:off x="4194233" y="3263231"/>
            <a:ext cx="396600" cy="396600"/>
          </a:xfrm>
          <a:prstGeom prst="mathPlus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加号 10">
            <a:extLst>
              <a:ext uri="{FF2B5EF4-FFF2-40B4-BE49-F238E27FC236}">
                <a16:creationId xmlns:a16="http://schemas.microsoft.com/office/drawing/2014/main" id="{B327B7F9-3E6E-45FC-819A-05E68B8AE118}"/>
              </a:ext>
            </a:extLst>
          </p:cNvPr>
          <p:cNvSpPr/>
          <p:nvPr/>
        </p:nvSpPr>
        <p:spPr>
          <a:xfrm>
            <a:off x="8322527" y="3263231"/>
            <a:ext cx="396600" cy="396600"/>
          </a:xfrm>
          <a:prstGeom prst="mathPlus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页脚占位符 15">
            <a:extLst>
              <a:ext uri="{FF2B5EF4-FFF2-40B4-BE49-F238E27FC236}">
                <a16:creationId xmlns:a16="http://schemas.microsoft.com/office/drawing/2014/main" id="{3EA77AF6-EAE9-4709-A8B4-48BD649130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Automatic Identification of Ships on Satellite Images</a:t>
            </a:r>
            <a:endParaRPr lang="zh-CN" altLang="en-US" dirty="0"/>
          </a:p>
        </p:txBody>
      </p:sp>
      <p:sp>
        <p:nvSpPr>
          <p:cNvPr id="17" name="灯片编号占位符 16">
            <a:extLst>
              <a:ext uri="{FF2B5EF4-FFF2-40B4-BE49-F238E27FC236}">
                <a16:creationId xmlns:a16="http://schemas.microsoft.com/office/drawing/2014/main" id="{79D260E7-EC43-4BDC-AD61-0B1C3F9B3D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034897-BE47-4E73-BD20-1F97404FF4D4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2994444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8"/>
          <p:cNvSpPr txBox="1"/>
          <p:nvPr/>
        </p:nvSpPr>
        <p:spPr>
          <a:xfrm>
            <a:off x="1166140" y="4640381"/>
            <a:ext cx="3972562" cy="40011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altLang="zh-CN" sz="2000" kern="0" dirty="0">
                <a:solidFill>
                  <a:schemeClr val="bg1">
                    <a:alpha val="3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Part 2	Design &amp; Implementation</a:t>
            </a:r>
            <a:endParaRPr lang="zh-CN" altLang="en-US" sz="2000" kern="0" dirty="0">
              <a:solidFill>
                <a:schemeClr val="bg1">
                  <a:alpha val="3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553814" y="2000309"/>
            <a:ext cx="9148658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600" kern="0" dirty="0">
                <a:solidFill>
                  <a:srgbClr val="3D476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Part 1</a:t>
            </a:r>
            <a:endParaRPr lang="zh-CN" altLang="en-US" sz="6600" kern="0" dirty="0">
              <a:solidFill>
                <a:srgbClr val="3D4762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r>
              <a:rPr lang="en-US" altLang="zh-CN" sz="5400" b="1" kern="0" dirty="0">
                <a:solidFill>
                  <a:srgbClr val="3D476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Introduction &amp; Background</a:t>
            </a:r>
            <a:endParaRPr lang="zh-CN" altLang="en-US" sz="5400" b="1" kern="0" dirty="0">
              <a:solidFill>
                <a:srgbClr val="3D4762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1166140" y="5071262"/>
            <a:ext cx="3547766" cy="40011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altLang="zh-CN" sz="2000" kern="0" dirty="0">
                <a:solidFill>
                  <a:schemeClr val="bg1">
                    <a:alpha val="3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Part 3	Results &amp; Conclusion</a:t>
            </a:r>
            <a:endParaRPr lang="zh-CN" altLang="en-US" sz="2000" kern="0" dirty="0">
              <a:solidFill>
                <a:schemeClr val="bg1">
                  <a:alpha val="3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1166140" y="5502146"/>
            <a:ext cx="2601994" cy="40011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altLang="zh-CN" sz="2000" kern="0" dirty="0">
                <a:solidFill>
                  <a:schemeClr val="bg1">
                    <a:alpha val="3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Part 4	Further Work</a:t>
            </a:r>
            <a:endParaRPr lang="zh-CN" altLang="en-US" sz="2000" kern="0" dirty="0">
              <a:solidFill>
                <a:schemeClr val="bg1">
                  <a:alpha val="3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1457401"/>
      </p:ext>
    </p:extLst>
  </p:cSld>
  <p:clrMapOvr>
    <a:masterClrMapping/>
  </p:clrMapOvr>
  <p:transition spd="slow">
    <p:cover dir="r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文本框 28">
            <a:extLst>
              <a:ext uri="{FF2B5EF4-FFF2-40B4-BE49-F238E27FC236}">
                <a16:creationId xmlns:a16="http://schemas.microsoft.com/office/drawing/2014/main" id="{7B13D638-3EF1-4CD2-B38E-D18AEBDC98DE}"/>
              </a:ext>
            </a:extLst>
          </p:cNvPr>
          <p:cNvSpPr txBox="1"/>
          <p:nvPr/>
        </p:nvSpPr>
        <p:spPr>
          <a:xfrm>
            <a:off x="1166140" y="4651225"/>
            <a:ext cx="3547766" cy="40011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altLang="zh-CN" sz="2000" kern="0" dirty="0">
                <a:solidFill>
                  <a:schemeClr val="bg1">
                    <a:alpha val="3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Part 3	Results &amp; Conclusion</a:t>
            </a:r>
            <a:endParaRPr lang="zh-CN" altLang="en-US" sz="2000" kern="0" dirty="0">
              <a:solidFill>
                <a:schemeClr val="bg1">
                  <a:alpha val="3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AF1951F5-F60E-48C4-AF4C-E9AE34E9A30F}"/>
              </a:ext>
            </a:extLst>
          </p:cNvPr>
          <p:cNvSpPr txBox="1"/>
          <p:nvPr/>
        </p:nvSpPr>
        <p:spPr>
          <a:xfrm>
            <a:off x="1166140" y="5082109"/>
            <a:ext cx="2601994" cy="40011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altLang="zh-CN" sz="2000" kern="0" dirty="0">
                <a:solidFill>
                  <a:schemeClr val="bg1">
                    <a:alpha val="3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Part 4	Further Work</a:t>
            </a:r>
            <a:endParaRPr lang="zh-CN" altLang="en-US" sz="2000" kern="0" dirty="0">
              <a:solidFill>
                <a:schemeClr val="bg1">
                  <a:alpha val="3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1BBD51CE-50A1-4756-90B3-FDEF0D18C9F1}"/>
              </a:ext>
            </a:extLst>
          </p:cNvPr>
          <p:cNvSpPr txBox="1"/>
          <p:nvPr/>
        </p:nvSpPr>
        <p:spPr>
          <a:xfrm>
            <a:off x="1166140" y="1072941"/>
            <a:ext cx="4128053" cy="40011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altLang="zh-CN" sz="2000" kern="0" dirty="0">
                <a:solidFill>
                  <a:schemeClr val="bg1">
                    <a:alpha val="3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Part 1	Introduction &amp; Background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693495CA-E397-4B82-B464-C61A49A3ED62}"/>
              </a:ext>
            </a:extLst>
          </p:cNvPr>
          <p:cNvSpPr txBox="1"/>
          <p:nvPr/>
        </p:nvSpPr>
        <p:spPr>
          <a:xfrm>
            <a:off x="553814" y="2000309"/>
            <a:ext cx="849463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600" kern="0" dirty="0">
                <a:solidFill>
                  <a:srgbClr val="3D476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Part 2</a:t>
            </a:r>
            <a:endParaRPr lang="zh-CN" altLang="en-US" sz="6600" kern="0" dirty="0">
              <a:solidFill>
                <a:srgbClr val="3D476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r>
              <a:rPr lang="en-US" altLang="zh-CN" sz="5400" b="1" kern="0" dirty="0">
                <a:solidFill>
                  <a:srgbClr val="3D476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Design &amp; Implementation</a:t>
            </a:r>
            <a:endParaRPr lang="zh-CN" altLang="en-US" sz="5400" b="1" kern="0" dirty="0">
              <a:solidFill>
                <a:srgbClr val="3D476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27220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CB8014E-4AA7-4CC7-9536-DA21272BDA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System Environment </a:t>
            </a:r>
            <a:endParaRPr lang="zh-CN" altLang="en-US" dirty="0"/>
          </a:p>
        </p:txBody>
      </p:sp>
      <p:pic>
        <p:nvPicPr>
          <p:cNvPr id="6" name="图形 5">
            <a:extLst>
              <a:ext uri="{FF2B5EF4-FFF2-40B4-BE49-F238E27FC236}">
                <a16:creationId xmlns:a16="http://schemas.microsoft.com/office/drawing/2014/main" id="{0C5F3BA4-BCAA-4F08-9A09-BD9FD1AB7F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94000" y="1883375"/>
            <a:ext cx="1905000" cy="1905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图形 7">
            <a:extLst>
              <a:ext uri="{FF2B5EF4-FFF2-40B4-BE49-F238E27FC236}">
                <a16:creationId xmlns:a16="http://schemas.microsoft.com/office/drawing/2014/main" id="{7F2C56D4-2C90-420E-B8CB-D5D35BC867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93000" y="1883375"/>
            <a:ext cx="1905000" cy="1905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75B90A93-98FB-4CC5-AB05-6EAACCFA7F75}"/>
              </a:ext>
            </a:extLst>
          </p:cNvPr>
          <p:cNvSpPr txBox="1"/>
          <p:nvPr/>
        </p:nvSpPr>
        <p:spPr>
          <a:xfrm>
            <a:off x="1272058" y="4846016"/>
            <a:ext cx="48898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kern="0" dirty="0">
                <a:solidFill>
                  <a:srgbClr val="3D4762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Microsoft</a:t>
            </a:r>
          </a:p>
          <a:p>
            <a:pPr algn="ctr"/>
            <a:r>
              <a:rPr lang="en-US" altLang="zh-CN" sz="2400" kern="0" dirty="0">
                <a:solidFill>
                  <a:srgbClr val="3D4762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Windows 10 Version 1803</a:t>
            </a:r>
            <a:endParaRPr lang="zh-CN" altLang="en-US" sz="2400" kern="0" dirty="0">
              <a:solidFill>
                <a:srgbClr val="3D4762"/>
              </a:solidFill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1C9B1F6-E596-4975-A888-6549467306C0}"/>
              </a:ext>
            </a:extLst>
          </p:cNvPr>
          <p:cNvSpPr txBox="1"/>
          <p:nvPr/>
        </p:nvSpPr>
        <p:spPr>
          <a:xfrm>
            <a:off x="6767812" y="4846016"/>
            <a:ext cx="33553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kern="0" dirty="0">
                <a:solidFill>
                  <a:srgbClr val="3D4762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NVIDIA</a:t>
            </a:r>
          </a:p>
          <a:p>
            <a:pPr algn="ctr"/>
            <a:r>
              <a:rPr lang="en-US" altLang="zh-CN" sz="2400" kern="0" dirty="0">
                <a:solidFill>
                  <a:srgbClr val="3D4762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CUDA Driver 9.0</a:t>
            </a:r>
          </a:p>
          <a:p>
            <a:pPr algn="ctr"/>
            <a:r>
              <a:rPr lang="en-US" altLang="zh-CN" sz="2400" kern="0" dirty="0" err="1">
                <a:solidFill>
                  <a:srgbClr val="3D4762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cuDNN</a:t>
            </a:r>
            <a:r>
              <a:rPr lang="en-US" altLang="zh-CN" sz="2400" kern="0" dirty="0">
                <a:solidFill>
                  <a:srgbClr val="3D4762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 7.4.1.5</a:t>
            </a:r>
            <a:endParaRPr lang="zh-CN" altLang="en-US" sz="2400" kern="0" dirty="0">
              <a:solidFill>
                <a:srgbClr val="3D4762"/>
              </a:solidFill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2" name="页脚占位符 11">
            <a:extLst>
              <a:ext uri="{FF2B5EF4-FFF2-40B4-BE49-F238E27FC236}">
                <a16:creationId xmlns:a16="http://schemas.microsoft.com/office/drawing/2014/main" id="{E527EBE7-A529-452E-B783-3A339288BE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Automatic Identification of Ships on Satellite Images</a:t>
            </a:r>
            <a:endParaRPr lang="zh-CN" altLang="en-US" dirty="0"/>
          </a:p>
        </p:txBody>
      </p:sp>
      <p:sp>
        <p:nvSpPr>
          <p:cNvPr id="13" name="灯片编号占位符 12">
            <a:extLst>
              <a:ext uri="{FF2B5EF4-FFF2-40B4-BE49-F238E27FC236}">
                <a16:creationId xmlns:a16="http://schemas.microsoft.com/office/drawing/2014/main" id="{05F4610C-0877-4290-BB58-B3BB976277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034897-BE47-4E73-BD20-1F97404FF4D4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0929720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H_Other_1"/>
          <p:cNvSpPr/>
          <p:nvPr>
            <p:custDataLst>
              <p:tags r:id="rId1"/>
            </p:custDataLst>
          </p:nvPr>
        </p:nvSpPr>
        <p:spPr>
          <a:xfrm>
            <a:off x="4522168" y="2074378"/>
            <a:ext cx="3232093" cy="3232095"/>
          </a:xfrm>
          <a:prstGeom prst="diamond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dirty="0"/>
          </a:p>
        </p:txBody>
      </p:sp>
      <p:sp>
        <p:nvSpPr>
          <p:cNvPr id="8" name="MH_Other_2"/>
          <p:cNvSpPr/>
          <p:nvPr>
            <p:custDataLst>
              <p:tags r:id="rId2"/>
            </p:custDataLst>
          </p:nvPr>
        </p:nvSpPr>
        <p:spPr>
          <a:xfrm rot="18875958">
            <a:off x="3875198" y="2201935"/>
            <a:ext cx="2240991" cy="704784"/>
          </a:xfrm>
          <a:prstGeom prst="triangle">
            <a:avLst/>
          </a:prstGeom>
          <a:solidFill>
            <a:srgbClr val="3D476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9" name="MH_Other_3"/>
          <p:cNvSpPr/>
          <p:nvPr>
            <p:custDataLst>
              <p:tags r:id="rId3"/>
            </p:custDataLst>
          </p:nvPr>
        </p:nvSpPr>
        <p:spPr>
          <a:xfrm rot="18875958">
            <a:off x="4579980" y="2174407"/>
            <a:ext cx="675419" cy="673583"/>
          </a:xfrm>
          <a:prstGeom prst="ellipse">
            <a:avLst/>
          </a:prstGeom>
          <a:solidFill>
            <a:srgbClr val="FFFFFF"/>
          </a:solidFill>
          <a:ln w="19050">
            <a:solidFill>
              <a:srgbClr val="3D476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0" name="MH_Other_4"/>
          <p:cNvSpPr>
            <a:spLocks/>
          </p:cNvSpPr>
          <p:nvPr>
            <p:custDataLst>
              <p:tags r:id="rId4"/>
            </p:custDataLst>
          </p:nvPr>
        </p:nvSpPr>
        <p:spPr bwMode="auto">
          <a:xfrm>
            <a:off x="4709371" y="2358861"/>
            <a:ext cx="400112" cy="284483"/>
          </a:xfrm>
          <a:custGeom>
            <a:avLst/>
            <a:gdLst>
              <a:gd name="T0" fmla="*/ 1091648 w 2509838"/>
              <a:gd name="T1" fmla="*/ 1608111 h 1787526"/>
              <a:gd name="T2" fmla="*/ 1364673 w 2509838"/>
              <a:gd name="T3" fmla="*/ 1644625 h 1787526"/>
              <a:gd name="T4" fmla="*/ 1419551 w 2509838"/>
              <a:gd name="T5" fmla="*/ 1603152 h 1787526"/>
              <a:gd name="T6" fmla="*/ 2438407 w 2509838"/>
              <a:gd name="T7" fmla="*/ 1567539 h 1787526"/>
              <a:gd name="T8" fmla="*/ 2487842 w 2509838"/>
              <a:gd name="T9" fmla="*/ 1592108 h 1787526"/>
              <a:gd name="T10" fmla="*/ 2509611 w 2509838"/>
              <a:gd name="T11" fmla="*/ 1640568 h 1787526"/>
              <a:gd name="T12" fmla="*/ 2495552 w 2509838"/>
              <a:gd name="T13" fmla="*/ 1753040 h 1787526"/>
              <a:gd name="T14" fmla="*/ 2450426 w 2509838"/>
              <a:gd name="T15" fmla="*/ 1783920 h 1787526"/>
              <a:gd name="T16" fmla="*/ 55558 w 2509838"/>
              <a:gd name="T17" fmla="*/ 1782793 h 1787526"/>
              <a:gd name="T18" fmla="*/ 12472 w 2509838"/>
              <a:gd name="T19" fmla="*/ 1750110 h 1787526"/>
              <a:gd name="T20" fmla="*/ 680 w 2509838"/>
              <a:gd name="T21" fmla="*/ 1636736 h 1787526"/>
              <a:gd name="T22" fmla="*/ 24717 w 2509838"/>
              <a:gd name="T23" fmla="*/ 1589628 h 1787526"/>
              <a:gd name="T24" fmla="*/ 75740 w 2509838"/>
              <a:gd name="T25" fmla="*/ 1567089 h 1787526"/>
              <a:gd name="T26" fmla="*/ 933501 w 2509838"/>
              <a:gd name="T27" fmla="*/ 749091 h 1787526"/>
              <a:gd name="T28" fmla="*/ 932155 w 2509838"/>
              <a:gd name="T29" fmla="*/ 1160902 h 1787526"/>
              <a:gd name="T30" fmla="*/ 829865 w 2509838"/>
              <a:gd name="T31" fmla="*/ 1167944 h 1787526"/>
              <a:gd name="T32" fmla="*/ 814387 w 2509838"/>
              <a:gd name="T33" fmla="*/ 760448 h 1787526"/>
              <a:gd name="T34" fmla="*/ 837043 w 2509838"/>
              <a:gd name="T35" fmla="*/ 738188 h 1787526"/>
              <a:gd name="T36" fmla="*/ 1416304 w 2509838"/>
              <a:gd name="T37" fmla="*/ 686474 h 1787526"/>
              <a:gd name="T38" fmla="*/ 1412034 w 2509838"/>
              <a:gd name="T39" fmla="*/ 1161601 h 1787526"/>
              <a:gd name="T40" fmla="*/ 1308659 w 2509838"/>
              <a:gd name="T41" fmla="*/ 1166588 h 1787526"/>
              <a:gd name="T42" fmla="*/ 1296074 w 2509838"/>
              <a:gd name="T43" fmla="*/ 694181 h 1787526"/>
              <a:gd name="T44" fmla="*/ 988416 w 2509838"/>
              <a:gd name="T45" fmla="*/ 671513 h 1787526"/>
              <a:gd name="T46" fmla="*/ 1088565 w 2509838"/>
              <a:gd name="T47" fmla="*/ 688968 h 1787526"/>
              <a:gd name="T48" fmla="*/ 1081281 w 2509838"/>
              <a:gd name="T49" fmla="*/ 1163414 h 1787526"/>
              <a:gd name="T50" fmla="*/ 976581 w 2509838"/>
              <a:gd name="T51" fmla="*/ 1165228 h 1787526"/>
              <a:gd name="T52" fmla="*/ 966338 w 2509838"/>
              <a:gd name="T53" fmla="*/ 691461 h 1787526"/>
              <a:gd name="T54" fmla="*/ 1546133 w 2509838"/>
              <a:gd name="T55" fmla="*/ 590550 h 1787526"/>
              <a:gd name="T56" fmla="*/ 1571170 w 2509838"/>
              <a:gd name="T57" fmla="*/ 617105 h 1787526"/>
              <a:gd name="T58" fmla="*/ 1558196 w 2509838"/>
              <a:gd name="T59" fmla="*/ 1165903 h 1787526"/>
              <a:gd name="T60" fmla="*/ 1453496 w 2509838"/>
              <a:gd name="T61" fmla="*/ 1160229 h 1787526"/>
              <a:gd name="T62" fmla="*/ 1449399 w 2509838"/>
              <a:gd name="T63" fmla="*/ 608026 h 1787526"/>
              <a:gd name="T64" fmla="*/ 1229322 w 2509838"/>
              <a:gd name="T65" fmla="*/ 590777 h 1787526"/>
              <a:gd name="T66" fmla="*/ 1252538 w 2509838"/>
              <a:gd name="T67" fmla="*/ 620282 h 1787526"/>
              <a:gd name="T68" fmla="*/ 1236833 w 2509838"/>
              <a:gd name="T69" fmla="*/ 1167492 h 1787526"/>
              <a:gd name="T70" fmla="*/ 1132815 w 2509838"/>
              <a:gd name="T71" fmla="*/ 1157959 h 1787526"/>
              <a:gd name="T72" fmla="*/ 1131450 w 2509838"/>
              <a:gd name="T73" fmla="*/ 605303 h 1787526"/>
              <a:gd name="T74" fmla="*/ 1713065 w 2509838"/>
              <a:gd name="T75" fmla="*/ 508680 h 1787526"/>
              <a:gd name="T76" fmla="*/ 1733550 w 2509838"/>
              <a:gd name="T77" fmla="*/ 545860 h 1787526"/>
              <a:gd name="T78" fmla="*/ 1715797 w 2509838"/>
              <a:gd name="T79" fmla="*/ 1168174 h 1787526"/>
              <a:gd name="T80" fmla="*/ 1612689 w 2509838"/>
              <a:gd name="T81" fmla="*/ 1153438 h 1787526"/>
              <a:gd name="T82" fmla="*/ 1614055 w 2509838"/>
              <a:gd name="T83" fmla="*/ 521829 h 1787526"/>
              <a:gd name="T84" fmla="*/ 1733550 w 2509838"/>
              <a:gd name="T85" fmla="*/ 464215 h 1787526"/>
              <a:gd name="T86" fmla="*/ 1501548 w 2509838"/>
              <a:gd name="T87" fmla="*/ 379141 h 1787526"/>
              <a:gd name="T88" fmla="*/ 188232 w 2509838"/>
              <a:gd name="T89" fmla="*/ 103187 h 1787526"/>
              <a:gd name="T90" fmla="*/ 158976 w 2509838"/>
              <a:gd name="T91" fmla="*/ 139700 h 1787526"/>
              <a:gd name="T92" fmla="*/ 160110 w 2509838"/>
              <a:gd name="T93" fmla="*/ 1353684 h 1787526"/>
              <a:gd name="T94" fmla="*/ 191407 w 2509838"/>
              <a:gd name="T95" fmla="*/ 1389063 h 1787526"/>
              <a:gd name="T96" fmla="*/ 2288041 w 2509838"/>
              <a:gd name="T97" fmla="*/ 1398588 h 1787526"/>
              <a:gd name="T98" fmla="*/ 2332945 w 2509838"/>
              <a:gd name="T99" fmla="*/ 1378857 h 1787526"/>
              <a:gd name="T100" fmla="*/ 2354036 w 2509838"/>
              <a:gd name="T101" fmla="*/ 1337129 h 1787526"/>
              <a:gd name="T102" fmla="*/ 2343830 w 2509838"/>
              <a:gd name="T103" fmla="*/ 124505 h 1787526"/>
              <a:gd name="T104" fmla="*/ 2305957 w 2509838"/>
              <a:gd name="T105" fmla="*/ 95704 h 1787526"/>
              <a:gd name="T106" fmla="*/ 2436813 w 2509838"/>
              <a:gd name="T107" fmla="*/ 680 h 1787526"/>
              <a:gd name="T108" fmla="*/ 2486479 w 2509838"/>
              <a:gd name="T109" fmla="*/ 25400 h 1787526"/>
              <a:gd name="T110" fmla="*/ 2508250 w 2509838"/>
              <a:gd name="T111" fmla="*/ 74159 h 1787526"/>
              <a:gd name="T112" fmla="*/ 2493963 w 2509838"/>
              <a:gd name="T113" fmla="*/ 1455965 h 1787526"/>
              <a:gd name="T114" fmla="*/ 2449286 w 2509838"/>
              <a:gd name="T115" fmla="*/ 1487034 h 1787526"/>
              <a:gd name="T116" fmla="*/ 57150 w 2509838"/>
              <a:gd name="T117" fmla="*/ 1485674 h 1787526"/>
              <a:gd name="T118" fmla="*/ 13833 w 2509838"/>
              <a:gd name="T119" fmla="*/ 1452790 h 1787526"/>
              <a:gd name="T120" fmla="*/ 2041 w 2509838"/>
              <a:gd name="T121" fmla="*/ 70304 h 1787526"/>
              <a:gd name="T122" fmla="*/ 26307 w 2509838"/>
              <a:gd name="T123" fmla="*/ 22905 h 1787526"/>
              <a:gd name="T124" fmla="*/ 77333 w 2509838"/>
              <a:gd name="T125" fmla="*/ 227 h 17875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509838" h="1787526">
                <a:moveTo>
                  <a:pt x="80048" y="1566863"/>
                </a:moveTo>
                <a:lnTo>
                  <a:pt x="84357" y="1566863"/>
                </a:lnTo>
                <a:lnTo>
                  <a:pt x="1096637" y="1566863"/>
                </a:lnTo>
                <a:lnTo>
                  <a:pt x="1094823" y="1569568"/>
                </a:lnTo>
                <a:lnTo>
                  <a:pt x="1093235" y="1572498"/>
                </a:lnTo>
                <a:lnTo>
                  <a:pt x="1092102" y="1575879"/>
                </a:lnTo>
                <a:lnTo>
                  <a:pt x="1090968" y="1579035"/>
                </a:lnTo>
                <a:lnTo>
                  <a:pt x="1090287" y="1582415"/>
                </a:lnTo>
                <a:lnTo>
                  <a:pt x="1089607" y="1585571"/>
                </a:lnTo>
                <a:lnTo>
                  <a:pt x="1089380" y="1589177"/>
                </a:lnTo>
                <a:lnTo>
                  <a:pt x="1089154" y="1592558"/>
                </a:lnTo>
                <a:lnTo>
                  <a:pt x="1089380" y="1597968"/>
                </a:lnTo>
                <a:lnTo>
                  <a:pt x="1090287" y="1603152"/>
                </a:lnTo>
                <a:lnTo>
                  <a:pt x="1091648" y="1608111"/>
                </a:lnTo>
                <a:lnTo>
                  <a:pt x="1093689" y="1612844"/>
                </a:lnTo>
                <a:lnTo>
                  <a:pt x="1095957" y="1617352"/>
                </a:lnTo>
                <a:lnTo>
                  <a:pt x="1098678" y="1621634"/>
                </a:lnTo>
                <a:lnTo>
                  <a:pt x="1101853" y="1625692"/>
                </a:lnTo>
                <a:lnTo>
                  <a:pt x="1105481" y="1629523"/>
                </a:lnTo>
                <a:lnTo>
                  <a:pt x="1109563" y="1632679"/>
                </a:lnTo>
                <a:lnTo>
                  <a:pt x="1113871" y="1635834"/>
                </a:lnTo>
                <a:lnTo>
                  <a:pt x="1118633" y="1638314"/>
                </a:lnTo>
                <a:lnTo>
                  <a:pt x="1123395" y="1640568"/>
                </a:lnTo>
                <a:lnTo>
                  <a:pt x="1128611" y="1642371"/>
                </a:lnTo>
                <a:lnTo>
                  <a:pt x="1134053" y="1643498"/>
                </a:lnTo>
                <a:lnTo>
                  <a:pt x="1139496" y="1644174"/>
                </a:lnTo>
                <a:lnTo>
                  <a:pt x="1145391" y="1644625"/>
                </a:lnTo>
                <a:lnTo>
                  <a:pt x="1364673" y="1644625"/>
                </a:lnTo>
                <a:lnTo>
                  <a:pt x="1370343" y="1644174"/>
                </a:lnTo>
                <a:lnTo>
                  <a:pt x="1376012" y="1643498"/>
                </a:lnTo>
                <a:lnTo>
                  <a:pt x="1381227" y="1642371"/>
                </a:lnTo>
                <a:lnTo>
                  <a:pt x="1386443" y="1640568"/>
                </a:lnTo>
                <a:lnTo>
                  <a:pt x="1391432" y="1638314"/>
                </a:lnTo>
                <a:lnTo>
                  <a:pt x="1396194" y="1635834"/>
                </a:lnTo>
                <a:lnTo>
                  <a:pt x="1400502" y="1632679"/>
                </a:lnTo>
                <a:lnTo>
                  <a:pt x="1404357" y="1629523"/>
                </a:lnTo>
                <a:lnTo>
                  <a:pt x="1407986" y="1625692"/>
                </a:lnTo>
                <a:lnTo>
                  <a:pt x="1411160" y="1621634"/>
                </a:lnTo>
                <a:lnTo>
                  <a:pt x="1414108" y="1617352"/>
                </a:lnTo>
                <a:lnTo>
                  <a:pt x="1416376" y="1612844"/>
                </a:lnTo>
                <a:lnTo>
                  <a:pt x="1418417" y="1608111"/>
                </a:lnTo>
                <a:lnTo>
                  <a:pt x="1419551" y="1603152"/>
                </a:lnTo>
                <a:lnTo>
                  <a:pt x="1420684" y="1597968"/>
                </a:lnTo>
                <a:lnTo>
                  <a:pt x="1420911" y="1592558"/>
                </a:lnTo>
                <a:lnTo>
                  <a:pt x="1420684" y="1589177"/>
                </a:lnTo>
                <a:lnTo>
                  <a:pt x="1420231" y="1585571"/>
                </a:lnTo>
                <a:lnTo>
                  <a:pt x="1419551" y="1582415"/>
                </a:lnTo>
                <a:lnTo>
                  <a:pt x="1418870" y="1579035"/>
                </a:lnTo>
                <a:lnTo>
                  <a:pt x="1417737" y="1575879"/>
                </a:lnTo>
                <a:lnTo>
                  <a:pt x="1416603" y="1572498"/>
                </a:lnTo>
                <a:lnTo>
                  <a:pt x="1415015" y="1569568"/>
                </a:lnTo>
                <a:lnTo>
                  <a:pt x="1413201" y="1566863"/>
                </a:lnTo>
                <a:lnTo>
                  <a:pt x="2425481" y="1566863"/>
                </a:lnTo>
                <a:lnTo>
                  <a:pt x="2429790" y="1566863"/>
                </a:lnTo>
                <a:lnTo>
                  <a:pt x="2434099" y="1567089"/>
                </a:lnTo>
                <a:lnTo>
                  <a:pt x="2438407" y="1567539"/>
                </a:lnTo>
                <a:lnTo>
                  <a:pt x="2442489" y="1568216"/>
                </a:lnTo>
                <a:lnTo>
                  <a:pt x="2446571" y="1569117"/>
                </a:lnTo>
                <a:lnTo>
                  <a:pt x="2450426" y="1570244"/>
                </a:lnTo>
                <a:lnTo>
                  <a:pt x="2454507" y="1571596"/>
                </a:lnTo>
                <a:lnTo>
                  <a:pt x="2458362" y="1572723"/>
                </a:lnTo>
                <a:lnTo>
                  <a:pt x="2462217" y="1574301"/>
                </a:lnTo>
                <a:lnTo>
                  <a:pt x="2465619" y="1576104"/>
                </a:lnTo>
                <a:lnTo>
                  <a:pt x="2469247" y="1578133"/>
                </a:lnTo>
                <a:lnTo>
                  <a:pt x="2472422" y="1580162"/>
                </a:lnTo>
                <a:lnTo>
                  <a:pt x="2476050" y="1581965"/>
                </a:lnTo>
                <a:lnTo>
                  <a:pt x="2478998" y="1584669"/>
                </a:lnTo>
                <a:lnTo>
                  <a:pt x="2482173" y="1586923"/>
                </a:lnTo>
                <a:lnTo>
                  <a:pt x="2485121" y="1589628"/>
                </a:lnTo>
                <a:lnTo>
                  <a:pt x="2487842" y="1592108"/>
                </a:lnTo>
                <a:lnTo>
                  <a:pt x="2490336" y="1595038"/>
                </a:lnTo>
                <a:lnTo>
                  <a:pt x="2492831" y="1597968"/>
                </a:lnTo>
                <a:lnTo>
                  <a:pt x="2495552" y="1601123"/>
                </a:lnTo>
                <a:lnTo>
                  <a:pt x="2497366" y="1604054"/>
                </a:lnTo>
                <a:lnTo>
                  <a:pt x="2499407" y="1607434"/>
                </a:lnTo>
                <a:lnTo>
                  <a:pt x="2501448" y="1610815"/>
                </a:lnTo>
                <a:lnTo>
                  <a:pt x="2503035" y="1614196"/>
                </a:lnTo>
                <a:lnTo>
                  <a:pt x="2504623" y="1618028"/>
                </a:lnTo>
                <a:lnTo>
                  <a:pt x="2505983" y="1621409"/>
                </a:lnTo>
                <a:lnTo>
                  <a:pt x="2507117" y="1625241"/>
                </a:lnTo>
                <a:lnTo>
                  <a:pt x="2508024" y="1629073"/>
                </a:lnTo>
                <a:lnTo>
                  <a:pt x="2508704" y="1632679"/>
                </a:lnTo>
                <a:lnTo>
                  <a:pt x="2509385" y="1636736"/>
                </a:lnTo>
                <a:lnTo>
                  <a:pt x="2509611" y="1640568"/>
                </a:lnTo>
                <a:lnTo>
                  <a:pt x="2509838" y="1644625"/>
                </a:lnTo>
                <a:lnTo>
                  <a:pt x="2509838" y="1709764"/>
                </a:lnTo>
                <a:lnTo>
                  <a:pt x="2509611" y="1713822"/>
                </a:lnTo>
                <a:lnTo>
                  <a:pt x="2509385" y="1717428"/>
                </a:lnTo>
                <a:lnTo>
                  <a:pt x="2508704" y="1721485"/>
                </a:lnTo>
                <a:lnTo>
                  <a:pt x="2508024" y="1725317"/>
                </a:lnTo>
                <a:lnTo>
                  <a:pt x="2507117" y="1729148"/>
                </a:lnTo>
                <a:lnTo>
                  <a:pt x="2505983" y="1732755"/>
                </a:lnTo>
                <a:lnTo>
                  <a:pt x="2504623" y="1736361"/>
                </a:lnTo>
                <a:lnTo>
                  <a:pt x="2503035" y="1740193"/>
                </a:lnTo>
                <a:lnTo>
                  <a:pt x="2501448" y="1743348"/>
                </a:lnTo>
                <a:lnTo>
                  <a:pt x="2499407" y="1746955"/>
                </a:lnTo>
                <a:lnTo>
                  <a:pt x="2497366" y="1750110"/>
                </a:lnTo>
                <a:lnTo>
                  <a:pt x="2495552" y="1753040"/>
                </a:lnTo>
                <a:lnTo>
                  <a:pt x="2492831" y="1756421"/>
                </a:lnTo>
                <a:lnTo>
                  <a:pt x="2490336" y="1759126"/>
                </a:lnTo>
                <a:lnTo>
                  <a:pt x="2487842" y="1762282"/>
                </a:lnTo>
                <a:lnTo>
                  <a:pt x="2485121" y="1764761"/>
                </a:lnTo>
                <a:lnTo>
                  <a:pt x="2482173" y="1767466"/>
                </a:lnTo>
                <a:lnTo>
                  <a:pt x="2478998" y="1769720"/>
                </a:lnTo>
                <a:lnTo>
                  <a:pt x="2476050" y="1772199"/>
                </a:lnTo>
                <a:lnTo>
                  <a:pt x="2472422" y="1774228"/>
                </a:lnTo>
                <a:lnTo>
                  <a:pt x="2469247" y="1776256"/>
                </a:lnTo>
                <a:lnTo>
                  <a:pt x="2465619" y="1778285"/>
                </a:lnTo>
                <a:lnTo>
                  <a:pt x="2462217" y="1780088"/>
                </a:lnTo>
                <a:lnTo>
                  <a:pt x="2458362" y="1781440"/>
                </a:lnTo>
                <a:lnTo>
                  <a:pt x="2454507" y="1782793"/>
                </a:lnTo>
                <a:lnTo>
                  <a:pt x="2450426" y="1783920"/>
                </a:lnTo>
                <a:lnTo>
                  <a:pt x="2446571" y="1785272"/>
                </a:lnTo>
                <a:lnTo>
                  <a:pt x="2442489" y="1785948"/>
                </a:lnTo>
                <a:lnTo>
                  <a:pt x="2438407" y="1786850"/>
                </a:lnTo>
                <a:lnTo>
                  <a:pt x="2434099" y="1787301"/>
                </a:lnTo>
                <a:lnTo>
                  <a:pt x="2429790" y="1787526"/>
                </a:lnTo>
                <a:lnTo>
                  <a:pt x="2425481" y="1787526"/>
                </a:lnTo>
                <a:lnTo>
                  <a:pt x="84357" y="1787526"/>
                </a:lnTo>
                <a:lnTo>
                  <a:pt x="80048" y="1787526"/>
                </a:lnTo>
                <a:lnTo>
                  <a:pt x="75740" y="1787301"/>
                </a:lnTo>
                <a:lnTo>
                  <a:pt x="71431" y="1786850"/>
                </a:lnTo>
                <a:lnTo>
                  <a:pt x="67349" y="1785948"/>
                </a:lnTo>
                <a:lnTo>
                  <a:pt x="63494" y="1785272"/>
                </a:lnTo>
                <a:lnTo>
                  <a:pt x="59413" y="1783920"/>
                </a:lnTo>
                <a:lnTo>
                  <a:pt x="55558" y="1782793"/>
                </a:lnTo>
                <a:lnTo>
                  <a:pt x="51476" y="1781440"/>
                </a:lnTo>
                <a:lnTo>
                  <a:pt x="48074" y="1780088"/>
                </a:lnTo>
                <a:lnTo>
                  <a:pt x="44219" y="1778285"/>
                </a:lnTo>
                <a:lnTo>
                  <a:pt x="40591" y="1776256"/>
                </a:lnTo>
                <a:lnTo>
                  <a:pt x="37416" y="1774228"/>
                </a:lnTo>
                <a:lnTo>
                  <a:pt x="33788" y="1772199"/>
                </a:lnTo>
                <a:lnTo>
                  <a:pt x="30840" y="1769720"/>
                </a:lnTo>
                <a:lnTo>
                  <a:pt x="27892" y="1767466"/>
                </a:lnTo>
                <a:lnTo>
                  <a:pt x="24717" y="1764761"/>
                </a:lnTo>
                <a:lnTo>
                  <a:pt x="21996" y="1762282"/>
                </a:lnTo>
                <a:lnTo>
                  <a:pt x="19502" y="1759126"/>
                </a:lnTo>
                <a:lnTo>
                  <a:pt x="17007" y="1756421"/>
                </a:lnTo>
                <a:lnTo>
                  <a:pt x="14513" y="1753040"/>
                </a:lnTo>
                <a:lnTo>
                  <a:pt x="12472" y="1750110"/>
                </a:lnTo>
                <a:lnTo>
                  <a:pt x="10431" y="1746955"/>
                </a:lnTo>
                <a:lnTo>
                  <a:pt x="8390" y="1743348"/>
                </a:lnTo>
                <a:lnTo>
                  <a:pt x="6803" y="1740193"/>
                </a:lnTo>
                <a:lnTo>
                  <a:pt x="5442" y="1736361"/>
                </a:lnTo>
                <a:lnTo>
                  <a:pt x="3855" y="1732755"/>
                </a:lnTo>
                <a:lnTo>
                  <a:pt x="2948" y="1729148"/>
                </a:lnTo>
                <a:lnTo>
                  <a:pt x="1814" y="1725317"/>
                </a:lnTo>
                <a:lnTo>
                  <a:pt x="1134" y="1721485"/>
                </a:lnTo>
                <a:lnTo>
                  <a:pt x="680" y="1717428"/>
                </a:lnTo>
                <a:lnTo>
                  <a:pt x="227" y="1713822"/>
                </a:lnTo>
                <a:lnTo>
                  <a:pt x="0" y="1709764"/>
                </a:lnTo>
                <a:lnTo>
                  <a:pt x="0" y="1644625"/>
                </a:lnTo>
                <a:lnTo>
                  <a:pt x="227" y="1640568"/>
                </a:lnTo>
                <a:lnTo>
                  <a:pt x="680" y="1636736"/>
                </a:lnTo>
                <a:lnTo>
                  <a:pt x="1134" y="1632679"/>
                </a:lnTo>
                <a:lnTo>
                  <a:pt x="1814" y="1629073"/>
                </a:lnTo>
                <a:lnTo>
                  <a:pt x="2948" y="1625241"/>
                </a:lnTo>
                <a:lnTo>
                  <a:pt x="3855" y="1621409"/>
                </a:lnTo>
                <a:lnTo>
                  <a:pt x="5442" y="1618028"/>
                </a:lnTo>
                <a:lnTo>
                  <a:pt x="6803" y="1614196"/>
                </a:lnTo>
                <a:lnTo>
                  <a:pt x="8390" y="1610815"/>
                </a:lnTo>
                <a:lnTo>
                  <a:pt x="10431" y="1607434"/>
                </a:lnTo>
                <a:lnTo>
                  <a:pt x="12472" y="1604054"/>
                </a:lnTo>
                <a:lnTo>
                  <a:pt x="14513" y="1601123"/>
                </a:lnTo>
                <a:lnTo>
                  <a:pt x="17007" y="1597968"/>
                </a:lnTo>
                <a:lnTo>
                  <a:pt x="19502" y="1595038"/>
                </a:lnTo>
                <a:lnTo>
                  <a:pt x="21996" y="1592108"/>
                </a:lnTo>
                <a:lnTo>
                  <a:pt x="24717" y="1589628"/>
                </a:lnTo>
                <a:lnTo>
                  <a:pt x="27892" y="1586923"/>
                </a:lnTo>
                <a:lnTo>
                  <a:pt x="30840" y="1584669"/>
                </a:lnTo>
                <a:lnTo>
                  <a:pt x="33788" y="1581965"/>
                </a:lnTo>
                <a:lnTo>
                  <a:pt x="37416" y="1580162"/>
                </a:lnTo>
                <a:lnTo>
                  <a:pt x="40591" y="1578133"/>
                </a:lnTo>
                <a:lnTo>
                  <a:pt x="44219" y="1576104"/>
                </a:lnTo>
                <a:lnTo>
                  <a:pt x="48074" y="1574301"/>
                </a:lnTo>
                <a:lnTo>
                  <a:pt x="51476" y="1572723"/>
                </a:lnTo>
                <a:lnTo>
                  <a:pt x="55558" y="1571596"/>
                </a:lnTo>
                <a:lnTo>
                  <a:pt x="59413" y="1570244"/>
                </a:lnTo>
                <a:lnTo>
                  <a:pt x="63494" y="1569117"/>
                </a:lnTo>
                <a:lnTo>
                  <a:pt x="67349" y="1568216"/>
                </a:lnTo>
                <a:lnTo>
                  <a:pt x="71431" y="1567539"/>
                </a:lnTo>
                <a:lnTo>
                  <a:pt x="75740" y="1567089"/>
                </a:lnTo>
                <a:lnTo>
                  <a:pt x="80048" y="1566863"/>
                </a:lnTo>
                <a:close/>
                <a:moveTo>
                  <a:pt x="837043" y="738188"/>
                </a:moveTo>
                <a:lnTo>
                  <a:pt x="839735" y="738188"/>
                </a:lnTo>
                <a:lnTo>
                  <a:pt x="912639" y="738188"/>
                </a:lnTo>
                <a:lnTo>
                  <a:pt x="915107" y="738188"/>
                </a:lnTo>
                <a:lnTo>
                  <a:pt x="917575" y="738870"/>
                </a:lnTo>
                <a:lnTo>
                  <a:pt x="920042" y="739324"/>
                </a:lnTo>
                <a:lnTo>
                  <a:pt x="922285" y="740232"/>
                </a:lnTo>
                <a:lnTo>
                  <a:pt x="924529" y="741368"/>
                </a:lnTo>
                <a:lnTo>
                  <a:pt x="926772" y="742504"/>
                </a:lnTo>
                <a:lnTo>
                  <a:pt x="928791" y="743867"/>
                </a:lnTo>
                <a:lnTo>
                  <a:pt x="930585" y="745684"/>
                </a:lnTo>
                <a:lnTo>
                  <a:pt x="932155" y="747047"/>
                </a:lnTo>
                <a:lnTo>
                  <a:pt x="933501" y="749091"/>
                </a:lnTo>
                <a:lnTo>
                  <a:pt x="934847" y="751135"/>
                </a:lnTo>
                <a:lnTo>
                  <a:pt x="936193" y="753407"/>
                </a:lnTo>
                <a:lnTo>
                  <a:pt x="936866" y="755678"/>
                </a:lnTo>
                <a:lnTo>
                  <a:pt x="937315" y="757950"/>
                </a:lnTo>
                <a:lnTo>
                  <a:pt x="937763" y="760448"/>
                </a:lnTo>
                <a:lnTo>
                  <a:pt x="938212" y="762947"/>
                </a:lnTo>
                <a:lnTo>
                  <a:pt x="938212" y="1145229"/>
                </a:lnTo>
                <a:lnTo>
                  <a:pt x="937763" y="1147728"/>
                </a:lnTo>
                <a:lnTo>
                  <a:pt x="937315" y="1150227"/>
                </a:lnTo>
                <a:lnTo>
                  <a:pt x="936866" y="1152498"/>
                </a:lnTo>
                <a:lnTo>
                  <a:pt x="936193" y="1154770"/>
                </a:lnTo>
                <a:lnTo>
                  <a:pt x="934847" y="1157041"/>
                </a:lnTo>
                <a:lnTo>
                  <a:pt x="933501" y="1159085"/>
                </a:lnTo>
                <a:lnTo>
                  <a:pt x="932155" y="1160902"/>
                </a:lnTo>
                <a:lnTo>
                  <a:pt x="930585" y="1162720"/>
                </a:lnTo>
                <a:lnTo>
                  <a:pt x="928791" y="1164537"/>
                </a:lnTo>
                <a:lnTo>
                  <a:pt x="926772" y="1165672"/>
                </a:lnTo>
                <a:lnTo>
                  <a:pt x="924529" y="1167035"/>
                </a:lnTo>
                <a:lnTo>
                  <a:pt x="922285" y="1167944"/>
                </a:lnTo>
                <a:lnTo>
                  <a:pt x="920042" y="1168852"/>
                </a:lnTo>
                <a:lnTo>
                  <a:pt x="917575" y="1169534"/>
                </a:lnTo>
                <a:lnTo>
                  <a:pt x="915107" y="1169761"/>
                </a:lnTo>
                <a:lnTo>
                  <a:pt x="912639" y="1169988"/>
                </a:lnTo>
                <a:lnTo>
                  <a:pt x="839735" y="1169988"/>
                </a:lnTo>
                <a:lnTo>
                  <a:pt x="837043" y="1169761"/>
                </a:lnTo>
                <a:lnTo>
                  <a:pt x="834576" y="1169534"/>
                </a:lnTo>
                <a:lnTo>
                  <a:pt x="832108" y="1168852"/>
                </a:lnTo>
                <a:lnTo>
                  <a:pt x="829865" y="1167944"/>
                </a:lnTo>
                <a:lnTo>
                  <a:pt x="827622" y="1167035"/>
                </a:lnTo>
                <a:lnTo>
                  <a:pt x="825603" y="1165672"/>
                </a:lnTo>
                <a:lnTo>
                  <a:pt x="823584" y="1164537"/>
                </a:lnTo>
                <a:lnTo>
                  <a:pt x="821790" y="1162720"/>
                </a:lnTo>
                <a:lnTo>
                  <a:pt x="819995" y="1160902"/>
                </a:lnTo>
                <a:lnTo>
                  <a:pt x="818649" y="1159085"/>
                </a:lnTo>
                <a:lnTo>
                  <a:pt x="817303" y="1157041"/>
                </a:lnTo>
                <a:lnTo>
                  <a:pt x="816406" y="1154770"/>
                </a:lnTo>
                <a:lnTo>
                  <a:pt x="815284" y="1152498"/>
                </a:lnTo>
                <a:lnTo>
                  <a:pt x="814836" y="1150227"/>
                </a:lnTo>
                <a:lnTo>
                  <a:pt x="814387" y="1147728"/>
                </a:lnTo>
                <a:lnTo>
                  <a:pt x="814387" y="1145229"/>
                </a:lnTo>
                <a:lnTo>
                  <a:pt x="814387" y="762947"/>
                </a:lnTo>
                <a:lnTo>
                  <a:pt x="814387" y="760448"/>
                </a:lnTo>
                <a:lnTo>
                  <a:pt x="814836" y="757950"/>
                </a:lnTo>
                <a:lnTo>
                  <a:pt x="815284" y="755678"/>
                </a:lnTo>
                <a:lnTo>
                  <a:pt x="816406" y="753407"/>
                </a:lnTo>
                <a:lnTo>
                  <a:pt x="817303" y="751135"/>
                </a:lnTo>
                <a:lnTo>
                  <a:pt x="818649" y="749091"/>
                </a:lnTo>
                <a:lnTo>
                  <a:pt x="819995" y="747047"/>
                </a:lnTo>
                <a:lnTo>
                  <a:pt x="821790" y="745684"/>
                </a:lnTo>
                <a:lnTo>
                  <a:pt x="823584" y="743867"/>
                </a:lnTo>
                <a:lnTo>
                  <a:pt x="825603" y="742504"/>
                </a:lnTo>
                <a:lnTo>
                  <a:pt x="827622" y="741368"/>
                </a:lnTo>
                <a:lnTo>
                  <a:pt x="829865" y="740232"/>
                </a:lnTo>
                <a:lnTo>
                  <a:pt x="832108" y="739324"/>
                </a:lnTo>
                <a:lnTo>
                  <a:pt x="834576" y="738870"/>
                </a:lnTo>
                <a:lnTo>
                  <a:pt x="837043" y="738188"/>
                </a:lnTo>
                <a:close/>
                <a:moveTo>
                  <a:pt x="1318322" y="671513"/>
                </a:moveTo>
                <a:lnTo>
                  <a:pt x="1320794" y="671513"/>
                </a:lnTo>
                <a:lnTo>
                  <a:pt x="1394056" y="671513"/>
                </a:lnTo>
                <a:lnTo>
                  <a:pt x="1396528" y="671513"/>
                </a:lnTo>
                <a:lnTo>
                  <a:pt x="1399000" y="671966"/>
                </a:lnTo>
                <a:lnTo>
                  <a:pt x="1401472" y="672873"/>
                </a:lnTo>
                <a:lnTo>
                  <a:pt x="1403719" y="673553"/>
                </a:lnTo>
                <a:lnTo>
                  <a:pt x="1405966" y="674913"/>
                </a:lnTo>
                <a:lnTo>
                  <a:pt x="1408213" y="676273"/>
                </a:lnTo>
                <a:lnTo>
                  <a:pt x="1410011" y="677860"/>
                </a:lnTo>
                <a:lnTo>
                  <a:pt x="1412034" y="679900"/>
                </a:lnTo>
                <a:lnTo>
                  <a:pt x="1413607" y="681941"/>
                </a:lnTo>
                <a:lnTo>
                  <a:pt x="1414955" y="683981"/>
                </a:lnTo>
                <a:lnTo>
                  <a:pt x="1416304" y="686474"/>
                </a:lnTo>
                <a:lnTo>
                  <a:pt x="1417203" y="688968"/>
                </a:lnTo>
                <a:lnTo>
                  <a:pt x="1418326" y="691461"/>
                </a:lnTo>
                <a:lnTo>
                  <a:pt x="1418776" y="694181"/>
                </a:lnTo>
                <a:lnTo>
                  <a:pt x="1419225" y="696902"/>
                </a:lnTo>
                <a:lnTo>
                  <a:pt x="1419225" y="699848"/>
                </a:lnTo>
                <a:lnTo>
                  <a:pt x="1419225" y="1141426"/>
                </a:lnTo>
                <a:lnTo>
                  <a:pt x="1419225" y="1144373"/>
                </a:lnTo>
                <a:lnTo>
                  <a:pt x="1418776" y="1147320"/>
                </a:lnTo>
                <a:lnTo>
                  <a:pt x="1418326" y="1149813"/>
                </a:lnTo>
                <a:lnTo>
                  <a:pt x="1417203" y="1152534"/>
                </a:lnTo>
                <a:lnTo>
                  <a:pt x="1416304" y="1155254"/>
                </a:lnTo>
                <a:lnTo>
                  <a:pt x="1414955" y="1157521"/>
                </a:lnTo>
                <a:lnTo>
                  <a:pt x="1413607" y="1159787"/>
                </a:lnTo>
                <a:lnTo>
                  <a:pt x="1412034" y="1161601"/>
                </a:lnTo>
                <a:lnTo>
                  <a:pt x="1410011" y="1163414"/>
                </a:lnTo>
                <a:lnTo>
                  <a:pt x="1408213" y="1165228"/>
                </a:lnTo>
                <a:lnTo>
                  <a:pt x="1405966" y="1166588"/>
                </a:lnTo>
                <a:lnTo>
                  <a:pt x="1403719" y="1167721"/>
                </a:lnTo>
                <a:lnTo>
                  <a:pt x="1401472" y="1168855"/>
                </a:lnTo>
                <a:lnTo>
                  <a:pt x="1399000" y="1169535"/>
                </a:lnTo>
                <a:lnTo>
                  <a:pt x="1396528" y="1169761"/>
                </a:lnTo>
                <a:lnTo>
                  <a:pt x="1394056" y="1169988"/>
                </a:lnTo>
                <a:lnTo>
                  <a:pt x="1320794" y="1169988"/>
                </a:lnTo>
                <a:lnTo>
                  <a:pt x="1318322" y="1169761"/>
                </a:lnTo>
                <a:lnTo>
                  <a:pt x="1315850" y="1169535"/>
                </a:lnTo>
                <a:lnTo>
                  <a:pt x="1313154" y="1168855"/>
                </a:lnTo>
                <a:lnTo>
                  <a:pt x="1310906" y="1167721"/>
                </a:lnTo>
                <a:lnTo>
                  <a:pt x="1308659" y="1166588"/>
                </a:lnTo>
                <a:lnTo>
                  <a:pt x="1306861" y="1165228"/>
                </a:lnTo>
                <a:lnTo>
                  <a:pt x="1304839" y="1163414"/>
                </a:lnTo>
                <a:lnTo>
                  <a:pt x="1303041" y="1161601"/>
                </a:lnTo>
                <a:lnTo>
                  <a:pt x="1301243" y="1159787"/>
                </a:lnTo>
                <a:lnTo>
                  <a:pt x="1299670" y="1157521"/>
                </a:lnTo>
                <a:lnTo>
                  <a:pt x="1298546" y="1155254"/>
                </a:lnTo>
                <a:lnTo>
                  <a:pt x="1297423" y="1152534"/>
                </a:lnTo>
                <a:lnTo>
                  <a:pt x="1296524" y="1149813"/>
                </a:lnTo>
                <a:lnTo>
                  <a:pt x="1296074" y="1147320"/>
                </a:lnTo>
                <a:lnTo>
                  <a:pt x="1295400" y="1144373"/>
                </a:lnTo>
                <a:lnTo>
                  <a:pt x="1295400" y="1141426"/>
                </a:lnTo>
                <a:lnTo>
                  <a:pt x="1295400" y="699848"/>
                </a:lnTo>
                <a:lnTo>
                  <a:pt x="1295400" y="696902"/>
                </a:lnTo>
                <a:lnTo>
                  <a:pt x="1296074" y="694181"/>
                </a:lnTo>
                <a:lnTo>
                  <a:pt x="1296524" y="691461"/>
                </a:lnTo>
                <a:lnTo>
                  <a:pt x="1297423" y="688968"/>
                </a:lnTo>
                <a:lnTo>
                  <a:pt x="1298546" y="686474"/>
                </a:lnTo>
                <a:lnTo>
                  <a:pt x="1299670" y="683981"/>
                </a:lnTo>
                <a:lnTo>
                  <a:pt x="1301243" y="681941"/>
                </a:lnTo>
                <a:lnTo>
                  <a:pt x="1303041" y="679900"/>
                </a:lnTo>
                <a:lnTo>
                  <a:pt x="1304839" y="677860"/>
                </a:lnTo>
                <a:lnTo>
                  <a:pt x="1306861" y="676273"/>
                </a:lnTo>
                <a:lnTo>
                  <a:pt x="1308659" y="674913"/>
                </a:lnTo>
                <a:lnTo>
                  <a:pt x="1310906" y="673553"/>
                </a:lnTo>
                <a:lnTo>
                  <a:pt x="1313154" y="672873"/>
                </a:lnTo>
                <a:lnTo>
                  <a:pt x="1315850" y="671966"/>
                </a:lnTo>
                <a:lnTo>
                  <a:pt x="1318322" y="671513"/>
                </a:lnTo>
                <a:close/>
                <a:moveTo>
                  <a:pt x="988416" y="671513"/>
                </a:moveTo>
                <a:lnTo>
                  <a:pt x="990920" y="671513"/>
                </a:lnTo>
                <a:lnTo>
                  <a:pt x="1065121" y="671513"/>
                </a:lnTo>
                <a:lnTo>
                  <a:pt x="1067624" y="671513"/>
                </a:lnTo>
                <a:lnTo>
                  <a:pt x="1070128" y="671966"/>
                </a:lnTo>
                <a:lnTo>
                  <a:pt x="1072632" y="672873"/>
                </a:lnTo>
                <a:lnTo>
                  <a:pt x="1074908" y="673553"/>
                </a:lnTo>
                <a:lnTo>
                  <a:pt x="1077184" y="674913"/>
                </a:lnTo>
                <a:lnTo>
                  <a:pt x="1079460" y="676273"/>
                </a:lnTo>
                <a:lnTo>
                  <a:pt x="1081281" y="677860"/>
                </a:lnTo>
                <a:lnTo>
                  <a:pt x="1083330" y="679900"/>
                </a:lnTo>
                <a:lnTo>
                  <a:pt x="1084923" y="681941"/>
                </a:lnTo>
                <a:lnTo>
                  <a:pt x="1086288" y="683981"/>
                </a:lnTo>
                <a:lnTo>
                  <a:pt x="1087654" y="686474"/>
                </a:lnTo>
                <a:lnTo>
                  <a:pt x="1088565" y="688968"/>
                </a:lnTo>
                <a:lnTo>
                  <a:pt x="1089703" y="691461"/>
                </a:lnTo>
                <a:lnTo>
                  <a:pt x="1090158" y="694181"/>
                </a:lnTo>
                <a:lnTo>
                  <a:pt x="1090613" y="696902"/>
                </a:lnTo>
                <a:lnTo>
                  <a:pt x="1090613" y="699848"/>
                </a:lnTo>
                <a:lnTo>
                  <a:pt x="1090613" y="1141426"/>
                </a:lnTo>
                <a:lnTo>
                  <a:pt x="1090613" y="1144373"/>
                </a:lnTo>
                <a:lnTo>
                  <a:pt x="1090158" y="1147320"/>
                </a:lnTo>
                <a:lnTo>
                  <a:pt x="1089703" y="1149813"/>
                </a:lnTo>
                <a:lnTo>
                  <a:pt x="1088565" y="1152534"/>
                </a:lnTo>
                <a:lnTo>
                  <a:pt x="1087654" y="1155254"/>
                </a:lnTo>
                <a:lnTo>
                  <a:pt x="1086288" y="1157521"/>
                </a:lnTo>
                <a:lnTo>
                  <a:pt x="1084923" y="1159787"/>
                </a:lnTo>
                <a:lnTo>
                  <a:pt x="1083330" y="1161601"/>
                </a:lnTo>
                <a:lnTo>
                  <a:pt x="1081281" y="1163414"/>
                </a:lnTo>
                <a:lnTo>
                  <a:pt x="1079460" y="1165228"/>
                </a:lnTo>
                <a:lnTo>
                  <a:pt x="1077184" y="1166588"/>
                </a:lnTo>
                <a:lnTo>
                  <a:pt x="1074908" y="1167721"/>
                </a:lnTo>
                <a:lnTo>
                  <a:pt x="1072632" y="1168855"/>
                </a:lnTo>
                <a:lnTo>
                  <a:pt x="1070128" y="1169535"/>
                </a:lnTo>
                <a:lnTo>
                  <a:pt x="1067624" y="1169761"/>
                </a:lnTo>
                <a:lnTo>
                  <a:pt x="1065121" y="1169988"/>
                </a:lnTo>
                <a:lnTo>
                  <a:pt x="990920" y="1169988"/>
                </a:lnTo>
                <a:lnTo>
                  <a:pt x="988416" y="1169761"/>
                </a:lnTo>
                <a:lnTo>
                  <a:pt x="985685" y="1169535"/>
                </a:lnTo>
                <a:lnTo>
                  <a:pt x="983181" y="1168855"/>
                </a:lnTo>
                <a:lnTo>
                  <a:pt x="980905" y="1167721"/>
                </a:lnTo>
                <a:lnTo>
                  <a:pt x="978629" y="1166588"/>
                </a:lnTo>
                <a:lnTo>
                  <a:pt x="976581" y="1165228"/>
                </a:lnTo>
                <a:lnTo>
                  <a:pt x="974532" y="1163414"/>
                </a:lnTo>
                <a:lnTo>
                  <a:pt x="972939" y="1161601"/>
                </a:lnTo>
                <a:lnTo>
                  <a:pt x="971118" y="1159787"/>
                </a:lnTo>
                <a:lnTo>
                  <a:pt x="969525" y="1157521"/>
                </a:lnTo>
                <a:lnTo>
                  <a:pt x="968387" y="1155254"/>
                </a:lnTo>
                <a:lnTo>
                  <a:pt x="967249" y="1152534"/>
                </a:lnTo>
                <a:lnTo>
                  <a:pt x="966338" y="1149813"/>
                </a:lnTo>
                <a:lnTo>
                  <a:pt x="965883" y="1147320"/>
                </a:lnTo>
                <a:lnTo>
                  <a:pt x="965200" y="1144373"/>
                </a:lnTo>
                <a:lnTo>
                  <a:pt x="965200" y="1141426"/>
                </a:lnTo>
                <a:lnTo>
                  <a:pt x="965200" y="699848"/>
                </a:lnTo>
                <a:lnTo>
                  <a:pt x="965200" y="696902"/>
                </a:lnTo>
                <a:lnTo>
                  <a:pt x="965883" y="694181"/>
                </a:lnTo>
                <a:lnTo>
                  <a:pt x="966338" y="691461"/>
                </a:lnTo>
                <a:lnTo>
                  <a:pt x="967249" y="688968"/>
                </a:lnTo>
                <a:lnTo>
                  <a:pt x="968387" y="686474"/>
                </a:lnTo>
                <a:lnTo>
                  <a:pt x="969525" y="683981"/>
                </a:lnTo>
                <a:lnTo>
                  <a:pt x="971118" y="681941"/>
                </a:lnTo>
                <a:lnTo>
                  <a:pt x="972939" y="679900"/>
                </a:lnTo>
                <a:lnTo>
                  <a:pt x="974532" y="677860"/>
                </a:lnTo>
                <a:lnTo>
                  <a:pt x="976581" y="676273"/>
                </a:lnTo>
                <a:lnTo>
                  <a:pt x="978629" y="674913"/>
                </a:lnTo>
                <a:lnTo>
                  <a:pt x="980905" y="673553"/>
                </a:lnTo>
                <a:lnTo>
                  <a:pt x="983181" y="672873"/>
                </a:lnTo>
                <a:lnTo>
                  <a:pt x="985685" y="671966"/>
                </a:lnTo>
                <a:lnTo>
                  <a:pt x="988416" y="671513"/>
                </a:lnTo>
                <a:close/>
                <a:moveTo>
                  <a:pt x="1471932" y="590550"/>
                </a:moveTo>
                <a:lnTo>
                  <a:pt x="1546133" y="590550"/>
                </a:lnTo>
                <a:lnTo>
                  <a:pt x="1548636" y="590777"/>
                </a:lnTo>
                <a:lnTo>
                  <a:pt x="1551140" y="591231"/>
                </a:lnTo>
                <a:lnTo>
                  <a:pt x="1553644" y="592139"/>
                </a:lnTo>
                <a:lnTo>
                  <a:pt x="1555920" y="593274"/>
                </a:lnTo>
                <a:lnTo>
                  <a:pt x="1558196" y="594635"/>
                </a:lnTo>
                <a:lnTo>
                  <a:pt x="1560472" y="596451"/>
                </a:lnTo>
                <a:lnTo>
                  <a:pt x="1562293" y="598267"/>
                </a:lnTo>
                <a:lnTo>
                  <a:pt x="1564342" y="600537"/>
                </a:lnTo>
                <a:lnTo>
                  <a:pt x="1565707" y="602806"/>
                </a:lnTo>
                <a:lnTo>
                  <a:pt x="1567300" y="605303"/>
                </a:lnTo>
                <a:lnTo>
                  <a:pt x="1568666" y="608026"/>
                </a:lnTo>
                <a:lnTo>
                  <a:pt x="1569577" y="610750"/>
                </a:lnTo>
                <a:lnTo>
                  <a:pt x="1570487" y="613927"/>
                </a:lnTo>
                <a:lnTo>
                  <a:pt x="1571170" y="617105"/>
                </a:lnTo>
                <a:lnTo>
                  <a:pt x="1571625" y="620282"/>
                </a:lnTo>
                <a:lnTo>
                  <a:pt x="1571625" y="623687"/>
                </a:lnTo>
                <a:lnTo>
                  <a:pt x="1571625" y="1136851"/>
                </a:lnTo>
                <a:lnTo>
                  <a:pt x="1571625" y="1140256"/>
                </a:lnTo>
                <a:lnTo>
                  <a:pt x="1571170" y="1143433"/>
                </a:lnTo>
                <a:lnTo>
                  <a:pt x="1570487" y="1146838"/>
                </a:lnTo>
                <a:lnTo>
                  <a:pt x="1569577" y="1149788"/>
                </a:lnTo>
                <a:lnTo>
                  <a:pt x="1568666" y="1152512"/>
                </a:lnTo>
                <a:lnTo>
                  <a:pt x="1567300" y="1155462"/>
                </a:lnTo>
                <a:lnTo>
                  <a:pt x="1565707" y="1157959"/>
                </a:lnTo>
                <a:lnTo>
                  <a:pt x="1564342" y="1160229"/>
                </a:lnTo>
                <a:lnTo>
                  <a:pt x="1562293" y="1162498"/>
                </a:lnTo>
                <a:lnTo>
                  <a:pt x="1560472" y="1164314"/>
                </a:lnTo>
                <a:lnTo>
                  <a:pt x="1558196" y="1165903"/>
                </a:lnTo>
                <a:lnTo>
                  <a:pt x="1555920" y="1167492"/>
                </a:lnTo>
                <a:lnTo>
                  <a:pt x="1553644" y="1168399"/>
                </a:lnTo>
                <a:lnTo>
                  <a:pt x="1551140" y="1169307"/>
                </a:lnTo>
                <a:lnTo>
                  <a:pt x="1548636" y="1169761"/>
                </a:lnTo>
                <a:lnTo>
                  <a:pt x="1546133" y="1169988"/>
                </a:lnTo>
                <a:lnTo>
                  <a:pt x="1471932" y="1169988"/>
                </a:lnTo>
                <a:lnTo>
                  <a:pt x="1469201" y="1169761"/>
                </a:lnTo>
                <a:lnTo>
                  <a:pt x="1466697" y="1169307"/>
                </a:lnTo>
                <a:lnTo>
                  <a:pt x="1464193" y="1168399"/>
                </a:lnTo>
                <a:lnTo>
                  <a:pt x="1461917" y="1167492"/>
                </a:lnTo>
                <a:lnTo>
                  <a:pt x="1459641" y="1165903"/>
                </a:lnTo>
                <a:lnTo>
                  <a:pt x="1457593" y="1164314"/>
                </a:lnTo>
                <a:lnTo>
                  <a:pt x="1455544" y="1162498"/>
                </a:lnTo>
                <a:lnTo>
                  <a:pt x="1453496" y="1160229"/>
                </a:lnTo>
                <a:lnTo>
                  <a:pt x="1452130" y="1157959"/>
                </a:lnTo>
                <a:lnTo>
                  <a:pt x="1450537" y="1155462"/>
                </a:lnTo>
                <a:lnTo>
                  <a:pt x="1449399" y="1152512"/>
                </a:lnTo>
                <a:lnTo>
                  <a:pt x="1448261" y="1149788"/>
                </a:lnTo>
                <a:lnTo>
                  <a:pt x="1447350" y="1146838"/>
                </a:lnTo>
                <a:lnTo>
                  <a:pt x="1446667" y="1143433"/>
                </a:lnTo>
                <a:lnTo>
                  <a:pt x="1446212" y="1140256"/>
                </a:lnTo>
                <a:lnTo>
                  <a:pt x="1446212" y="1136851"/>
                </a:lnTo>
                <a:lnTo>
                  <a:pt x="1446212" y="623687"/>
                </a:lnTo>
                <a:lnTo>
                  <a:pt x="1446212" y="620282"/>
                </a:lnTo>
                <a:lnTo>
                  <a:pt x="1446667" y="617105"/>
                </a:lnTo>
                <a:lnTo>
                  <a:pt x="1447350" y="613927"/>
                </a:lnTo>
                <a:lnTo>
                  <a:pt x="1448261" y="610750"/>
                </a:lnTo>
                <a:lnTo>
                  <a:pt x="1449399" y="608026"/>
                </a:lnTo>
                <a:lnTo>
                  <a:pt x="1450537" y="605303"/>
                </a:lnTo>
                <a:lnTo>
                  <a:pt x="1452130" y="602806"/>
                </a:lnTo>
                <a:lnTo>
                  <a:pt x="1453496" y="600537"/>
                </a:lnTo>
                <a:lnTo>
                  <a:pt x="1455544" y="598267"/>
                </a:lnTo>
                <a:lnTo>
                  <a:pt x="1457593" y="596451"/>
                </a:lnTo>
                <a:lnTo>
                  <a:pt x="1459641" y="594635"/>
                </a:lnTo>
                <a:lnTo>
                  <a:pt x="1461917" y="593274"/>
                </a:lnTo>
                <a:lnTo>
                  <a:pt x="1464193" y="592139"/>
                </a:lnTo>
                <a:lnTo>
                  <a:pt x="1466697" y="591231"/>
                </a:lnTo>
                <a:lnTo>
                  <a:pt x="1469201" y="590777"/>
                </a:lnTo>
                <a:lnTo>
                  <a:pt x="1471932" y="590550"/>
                </a:lnTo>
                <a:close/>
                <a:moveTo>
                  <a:pt x="1152617" y="590550"/>
                </a:moveTo>
                <a:lnTo>
                  <a:pt x="1226818" y="590550"/>
                </a:lnTo>
                <a:lnTo>
                  <a:pt x="1229322" y="590777"/>
                </a:lnTo>
                <a:lnTo>
                  <a:pt x="1232053" y="591231"/>
                </a:lnTo>
                <a:lnTo>
                  <a:pt x="1234557" y="592139"/>
                </a:lnTo>
                <a:lnTo>
                  <a:pt x="1236833" y="593274"/>
                </a:lnTo>
                <a:lnTo>
                  <a:pt x="1239109" y="594635"/>
                </a:lnTo>
                <a:lnTo>
                  <a:pt x="1241158" y="596451"/>
                </a:lnTo>
                <a:lnTo>
                  <a:pt x="1242978" y="598267"/>
                </a:lnTo>
                <a:lnTo>
                  <a:pt x="1244799" y="600537"/>
                </a:lnTo>
                <a:lnTo>
                  <a:pt x="1246620" y="602806"/>
                </a:lnTo>
                <a:lnTo>
                  <a:pt x="1248213" y="605303"/>
                </a:lnTo>
                <a:lnTo>
                  <a:pt x="1249352" y="608026"/>
                </a:lnTo>
                <a:lnTo>
                  <a:pt x="1250490" y="610750"/>
                </a:lnTo>
                <a:lnTo>
                  <a:pt x="1251400" y="613927"/>
                </a:lnTo>
                <a:lnTo>
                  <a:pt x="1251855" y="617105"/>
                </a:lnTo>
                <a:lnTo>
                  <a:pt x="1252538" y="620282"/>
                </a:lnTo>
                <a:lnTo>
                  <a:pt x="1252538" y="623687"/>
                </a:lnTo>
                <a:lnTo>
                  <a:pt x="1252538" y="1136851"/>
                </a:lnTo>
                <a:lnTo>
                  <a:pt x="1252538" y="1140256"/>
                </a:lnTo>
                <a:lnTo>
                  <a:pt x="1251855" y="1143433"/>
                </a:lnTo>
                <a:lnTo>
                  <a:pt x="1251400" y="1146838"/>
                </a:lnTo>
                <a:lnTo>
                  <a:pt x="1250490" y="1149788"/>
                </a:lnTo>
                <a:lnTo>
                  <a:pt x="1249352" y="1152512"/>
                </a:lnTo>
                <a:lnTo>
                  <a:pt x="1248213" y="1155462"/>
                </a:lnTo>
                <a:lnTo>
                  <a:pt x="1246620" y="1157959"/>
                </a:lnTo>
                <a:lnTo>
                  <a:pt x="1244799" y="1160229"/>
                </a:lnTo>
                <a:lnTo>
                  <a:pt x="1242978" y="1162498"/>
                </a:lnTo>
                <a:lnTo>
                  <a:pt x="1241158" y="1164314"/>
                </a:lnTo>
                <a:lnTo>
                  <a:pt x="1239109" y="1165903"/>
                </a:lnTo>
                <a:lnTo>
                  <a:pt x="1236833" y="1167492"/>
                </a:lnTo>
                <a:lnTo>
                  <a:pt x="1234557" y="1168399"/>
                </a:lnTo>
                <a:lnTo>
                  <a:pt x="1232053" y="1169307"/>
                </a:lnTo>
                <a:lnTo>
                  <a:pt x="1229322" y="1169761"/>
                </a:lnTo>
                <a:lnTo>
                  <a:pt x="1226818" y="1169988"/>
                </a:lnTo>
                <a:lnTo>
                  <a:pt x="1152617" y="1169988"/>
                </a:lnTo>
                <a:lnTo>
                  <a:pt x="1150114" y="1169761"/>
                </a:lnTo>
                <a:lnTo>
                  <a:pt x="1147610" y="1169307"/>
                </a:lnTo>
                <a:lnTo>
                  <a:pt x="1145106" y="1168399"/>
                </a:lnTo>
                <a:lnTo>
                  <a:pt x="1142830" y="1167492"/>
                </a:lnTo>
                <a:lnTo>
                  <a:pt x="1140554" y="1165903"/>
                </a:lnTo>
                <a:lnTo>
                  <a:pt x="1138278" y="1164314"/>
                </a:lnTo>
                <a:lnTo>
                  <a:pt x="1136457" y="1162498"/>
                </a:lnTo>
                <a:lnTo>
                  <a:pt x="1134409" y="1160229"/>
                </a:lnTo>
                <a:lnTo>
                  <a:pt x="1132815" y="1157959"/>
                </a:lnTo>
                <a:lnTo>
                  <a:pt x="1131450" y="1155462"/>
                </a:lnTo>
                <a:lnTo>
                  <a:pt x="1130084" y="1152512"/>
                </a:lnTo>
                <a:lnTo>
                  <a:pt x="1129174" y="1149788"/>
                </a:lnTo>
                <a:lnTo>
                  <a:pt x="1128036" y="1146838"/>
                </a:lnTo>
                <a:lnTo>
                  <a:pt x="1127580" y="1143433"/>
                </a:lnTo>
                <a:lnTo>
                  <a:pt x="1127125" y="1140256"/>
                </a:lnTo>
                <a:lnTo>
                  <a:pt x="1127125" y="1136851"/>
                </a:lnTo>
                <a:lnTo>
                  <a:pt x="1127125" y="623687"/>
                </a:lnTo>
                <a:lnTo>
                  <a:pt x="1127125" y="620282"/>
                </a:lnTo>
                <a:lnTo>
                  <a:pt x="1127580" y="617105"/>
                </a:lnTo>
                <a:lnTo>
                  <a:pt x="1128036" y="613927"/>
                </a:lnTo>
                <a:lnTo>
                  <a:pt x="1129174" y="610750"/>
                </a:lnTo>
                <a:lnTo>
                  <a:pt x="1130084" y="608026"/>
                </a:lnTo>
                <a:lnTo>
                  <a:pt x="1131450" y="605303"/>
                </a:lnTo>
                <a:lnTo>
                  <a:pt x="1132815" y="602806"/>
                </a:lnTo>
                <a:lnTo>
                  <a:pt x="1134409" y="600537"/>
                </a:lnTo>
                <a:lnTo>
                  <a:pt x="1136457" y="598267"/>
                </a:lnTo>
                <a:lnTo>
                  <a:pt x="1138278" y="596451"/>
                </a:lnTo>
                <a:lnTo>
                  <a:pt x="1140554" y="594635"/>
                </a:lnTo>
                <a:lnTo>
                  <a:pt x="1142830" y="593274"/>
                </a:lnTo>
                <a:lnTo>
                  <a:pt x="1145106" y="592139"/>
                </a:lnTo>
                <a:lnTo>
                  <a:pt x="1147610" y="591231"/>
                </a:lnTo>
                <a:lnTo>
                  <a:pt x="1150114" y="590777"/>
                </a:lnTo>
                <a:lnTo>
                  <a:pt x="1152617" y="590550"/>
                </a:lnTo>
                <a:close/>
                <a:moveTo>
                  <a:pt x="1633857" y="508000"/>
                </a:moveTo>
                <a:lnTo>
                  <a:pt x="1707830" y="508000"/>
                </a:lnTo>
                <a:lnTo>
                  <a:pt x="1710561" y="508227"/>
                </a:lnTo>
                <a:lnTo>
                  <a:pt x="1713065" y="508680"/>
                </a:lnTo>
                <a:lnTo>
                  <a:pt x="1715797" y="509814"/>
                </a:lnTo>
                <a:lnTo>
                  <a:pt x="1718073" y="510947"/>
                </a:lnTo>
                <a:lnTo>
                  <a:pt x="1720349" y="512534"/>
                </a:lnTo>
                <a:lnTo>
                  <a:pt x="1722170" y="514575"/>
                </a:lnTo>
                <a:lnTo>
                  <a:pt x="1724218" y="516842"/>
                </a:lnTo>
                <a:lnTo>
                  <a:pt x="1726039" y="519109"/>
                </a:lnTo>
                <a:lnTo>
                  <a:pt x="1727860" y="521829"/>
                </a:lnTo>
                <a:lnTo>
                  <a:pt x="1729453" y="524550"/>
                </a:lnTo>
                <a:lnTo>
                  <a:pt x="1730591" y="527950"/>
                </a:lnTo>
                <a:lnTo>
                  <a:pt x="1731729" y="531124"/>
                </a:lnTo>
                <a:lnTo>
                  <a:pt x="1732640" y="534752"/>
                </a:lnTo>
                <a:lnTo>
                  <a:pt x="1733095" y="538152"/>
                </a:lnTo>
                <a:lnTo>
                  <a:pt x="1733550" y="542006"/>
                </a:lnTo>
                <a:lnTo>
                  <a:pt x="1733550" y="545860"/>
                </a:lnTo>
                <a:lnTo>
                  <a:pt x="1733550" y="1132128"/>
                </a:lnTo>
                <a:lnTo>
                  <a:pt x="1733550" y="1135982"/>
                </a:lnTo>
                <a:lnTo>
                  <a:pt x="1733095" y="1139836"/>
                </a:lnTo>
                <a:lnTo>
                  <a:pt x="1732640" y="1143463"/>
                </a:lnTo>
                <a:lnTo>
                  <a:pt x="1731729" y="1146864"/>
                </a:lnTo>
                <a:lnTo>
                  <a:pt x="1730591" y="1150038"/>
                </a:lnTo>
                <a:lnTo>
                  <a:pt x="1729453" y="1153438"/>
                </a:lnTo>
                <a:lnTo>
                  <a:pt x="1727860" y="1156159"/>
                </a:lnTo>
                <a:lnTo>
                  <a:pt x="1726039" y="1158879"/>
                </a:lnTo>
                <a:lnTo>
                  <a:pt x="1724218" y="1161373"/>
                </a:lnTo>
                <a:lnTo>
                  <a:pt x="1722170" y="1163414"/>
                </a:lnTo>
                <a:lnTo>
                  <a:pt x="1720349" y="1165454"/>
                </a:lnTo>
                <a:lnTo>
                  <a:pt x="1718073" y="1167041"/>
                </a:lnTo>
                <a:lnTo>
                  <a:pt x="1715797" y="1168174"/>
                </a:lnTo>
                <a:lnTo>
                  <a:pt x="1713065" y="1169308"/>
                </a:lnTo>
                <a:lnTo>
                  <a:pt x="1710561" y="1169761"/>
                </a:lnTo>
                <a:lnTo>
                  <a:pt x="1707830" y="1169988"/>
                </a:lnTo>
                <a:lnTo>
                  <a:pt x="1633857" y="1169988"/>
                </a:lnTo>
                <a:lnTo>
                  <a:pt x="1631353" y="1169761"/>
                </a:lnTo>
                <a:lnTo>
                  <a:pt x="1628850" y="1169308"/>
                </a:lnTo>
                <a:lnTo>
                  <a:pt x="1626346" y="1168174"/>
                </a:lnTo>
                <a:lnTo>
                  <a:pt x="1624070" y="1167041"/>
                </a:lnTo>
                <a:lnTo>
                  <a:pt x="1621794" y="1165454"/>
                </a:lnTo>
                <a:lnTo>
                  <a:pt x="1619518" y="1163414"/>
                </a:lnTo>
                <a:lnTo>
                  <a:pt x="1617469" y="1161373"/>
                </a:lnTo>
                <a:lnTo>
                  <a:pt x="1615648" y="1158879"/>
                </a:lnTo>
                <a:lnTo>
                  <a:pt x="1614055" y="1156159"/>
                </a:lnTo>
                <a:lnTo>
                  <a:pt x="1612689" y="1153438"/>
                </a:lnTo>
                <a:lnTo>
                  <a:pt x="1611324" y="1150038"/>
                </a:lnTo>
                <a:lnTo>
                  <a:pt x="1610186" y="1146864"/>
                </a:lnTo>
                <a:lnTo>
                  <a:pt x="1609275" y="1143463"/>
                </a:lnTo>
                <a:lnTo>
                  <a:pt x="1608820" y="1139836"/>
                </a:lnTo>
                <a:lnTo>
                  <a:pt x="1608365" y="1135982"/>
                </a:lnTo>
                <a:lnTo>
                  <a:pt x="1608137" y="1132128"/>
                </a:lnTo>
                <a:lnTo>
                  <a:pt x="1608137" y="545860"/>
                </a:lnTo>
                <a:lnTo>
                  <a:pt x="1608365" y="542006"/>
                </a:lnTo>
                <a:lnTo>
                  <a:pt x="1608820" y="538152"/>
                </a:lnTo>
                <a:lnTo>
                  <a:pt x="1609275" y="534752"/>
                </a:lnTo>
                <a:lnTo>
                  <a:pt x="1610186" y="531124"/>
                </a:lnTo>
                <a:lnTo>
                  <a:pt x="1611324" y="527950"/>
                </a:lnTo>
                <a:lnTo>
                  <a:pt x="1612689" y="524550"/>
                </a:lnTo>
                <a:lnTo>
                  <a:pt x="1614055" y="521829"/>
                </a:lnTo>
                <a:lnTo>
                  <a:pt x="1615648" y="519109"/>
                </a:lnTo>
                <a:lnTo>
                  <a:pt x="1617469" y="516842"/>
                </a:lnTo>
                <a:lnTo>
                  <a:pt x="1619518" y="514575"/>
                </a:lnTo>
                <a:lnTo>
                  <a:pt x="1621794" y="512534"/>
                </a:lnTo>
                <a:lnTo>
                  <a:pt x="1624070" y="510947"/>
                </a:lnTo>
                <a:lnTo>
                  <a:pt x="1626346" y="509814"/>
                </a:lnTo>
                <a:lnTo>
                  <a:pt x="1628850" y="508680"/>
                </a:lnTo>
                <a:lnTo>
                  <a:pt x="1631353" y="508227"/>
                </a:lnTo>
                <a:lnTo>
                  <a:pt x="1633857" y="508000"/>
                </a:lnTo>
                <a:close/>
                <a:moveTo>
                  <a:pt x="1501548" y="319088"/>
                </a:moveTo>
                <a:lnTo>
                  <a:pt x="1733323" y="319088"/>
                </a:lnTo>
                <a:lnTo>
                  <a:pt x="1733323" y="319316"/>
                </a:lnTo>
                <a:lnTo>
                  <a:pt x="1733550" y="319316"/>
                </a:lnTo>
                <a:lnTo>
                  <a:pt x="1733550" y="464215"/>
                </a:lnTo>
                <a:lnTo>
                  <a:pt x="1637620" y="464215"/>
                </a:lnTo>
                <a:lnTo>
                  <a:pt x="1637620" y="418038"/>
                </a:lnTo>
                <a:lnTo>
                  <a:pt x="1318759" y="617303"/>
                </a:lnTo>
                <a:lnTo>
                  <a:pt x="1250723" y="574766"/>
                </a:lnTo>
                <a:lnTo>
                  <a:pt x="1253444" y="573174"/>
                </a:lnTo>
                <a:lnTo>
                  <a:pt x="1146628" y="506525"/>
                </a:lnTo>
                <a:lnTo>
                  <a:pt x="844096" y="695326"/>
                </a:lnTo>
                <a:lnTo>
                  <a:pt x="776287" y="653016"/>
                </a:lnTo>
                <a:lnTo>
                  <a:pt x="1147082" y="421450"/>
                </a:lnTo>
                <a:lnTo>
                  <a:pt x="1215118" y="463533"/>
                </a:lnTo>
                <a:lnTo>
                  <a:pt x="1214437" y="464215"/>
                </a:lnTo>
                <a:lnTo>
                  <a:pt x="1321253" y="530637"/>
                </a:lnTo>
                <a:lnTo>
                  <a:pt x="1564368" y="379141"/>
                </a:lnTo>
                <a:lnTo>
                  <a:pt x="1501548" y="379141"/>
                </a:lnTo>
                <a:lnTo>
                  <a:pt x="1501548" y="319088"/>
                </a:lnTo>
                <a:close/>
                <a:moveTo>
                  <a:pt x="229507" y="91395"/>
                </a:moveTo>
                <a:lnTo>
                  <a:pt x="225651" y="91621"/>
                </a:lnTo>
                <a:lnTo>
                  <a:pt x="221796" y="91848"/>
                </a:lnTo>
                <a:lnTo>
                  <a:pt x="218394" y="92075"/>
                </a:lnTo>
                <a:lnTo>
                  <a:pt x="214539" y="92755"/>
                </a:lnTo>
                <a:lnTo>
                  <a:pt x="210910" y="93662"/>
                </a:lnTo>
                <a:lnTo>
                  <a:pt x="207509" y="94570"/>
                </a:lnTo>
                <a:lnTo>
                  <a:pt x="204107" y="95704"/>
                </a:lnTo>
                <a:lnTo>
                  <a:pt x="200705" y="96837"/>
                </a:lnTo>
                <a:lnTo>
                  <a:pt x="197303" y="98198"/>
                </a:lnTo>
                <a:lnTo>
                  <a:pt x="194355" y="99559"/>
                </a:lnTo>
                <a:lnTo>
                  <a:pt x="191407" y="101373"/>
                </a:lnTo>
                <a:lnTo>
                  <a:pt x="188232" y="103187"/>
                </a:lnTo>
                <a:lnTo>
                  <a:pt x="185284" y="105002"/>
                </a:lnTo>
                <a:lnTo>
                  <a:pt x="182562" y="107270"/>
                </a:lnTo>
                <a:lnTo>
                  <a:pt x="179614" y="109311"/>
                </a:lnTo>
                <a:lnTo>
                  <a:pt x="177119" y="111579"/>
                </a:lnTo>
                <a:lnTo>
                  <a:pt x="174851" y="114073"/>
                </a:lnTo>
                <a:lnTo>
                  <a:pt x="172357" y="116568"/>
                </a:lnTo>
                <a:lnTo>
                  <a:pt x="170316" y="119062"/>
                </a:lnTo>
                <a:lnTo>
                  <a:pt x="168275" y="121784"/>
                </a:lnTo>
                <a:lnTo>
                  <a:pt x="166460" y="124505"/>
                </a:lnTo>
                <a:lnTo>
                  <a:pt x="164646" y="127454"/>
                </a:lnTo>
                <a:lnTo>
                  <a:pt x="162832" y="130402"/>
                </a:lnTo>
                <a:lnTo>
                  <a:pt x="161471" y="133350"/>
                </a:lnTo>
                <a:lnTo>
                  <a:pt x="160110" y="136525"/>
                </a:lnTo>
                <a:lnTo>
                  <a:pt x="158976" y="139700"/>
                </a:lnTo>
                <a:lnTo>
                  <a:pt x="158069" y="143102"/>
                </a:lnTo>
                <a:lnTo>
                  <a:pt x="156935" y="146277"/>
                </a:lnTo>
                <a:lnTo>
                  <a:pt x="156482" y="149679"/>
                </a:lnTo>
                <a:lnTo>
                  <a:pt x="156028" y="153080"/>
                </a:lnTo>
                <a:lnTo>
                  <a:pt x="155801" y="156709"/>
                </a:lnTo>
                <a:lnTo>
                  <a:pt x="155801" y="160111"/>
                </a:lnTo>
                <a:lnTo>
                  <a:pt x="155801" y="1330098"/>
                </a:lnTo>
                <a:lnTo>
                  <a:pt x="155801" y="1333500"/>
                </a:lnTo>
                <a:lnTo>
                  <a:pt x="156028" y="1337129"/>
                </a:lnTo>
                <a:lnTo>
                  <a:pt x="156482" y="1340531"/>
                </a:lnTo>
                <a:lnTo>
                  <a:pt x="156935" y="1343932"/>
                </a:lnTo>
                <a:lnTo>
                  <a:pt x="158069" y="1347561"/>
                </a:lnTo>
                <a:lnTo>
                  <a:pt x="158976" y="1350509"/>
                </a:lnTo>
                <a:lnTo>
                  <a:pt x="160110" y="1353684"/>
                </a:lnTo>
                <a:lnTo>
                  <a:pt x="161471" y="1357086"/>
                </a:lnTo>
                <a:lnTo>
                  <a:pt x="162832" y="1360034"/>
                </a:lnTo>
                <a:lnTo>
                  <a:pt x="164646" y="1362756"/>
                </a:lnTo>
                <a:lnTo>
                  <a:pt x="166460" y="1365931"/>
                </a:lnTo>
                <a:lnTo>
                  <a:pt x="168275" y="1368652"/>
                </a:lnTo>
                <a:lnTo>
                  <a:pt x="170316" y="1371373"/>
                </a:lnTo>
                <a:lnTo>
                  <a:pt x="172357" y="1373868"/>
                </a:lnTo>
                <a:lnTo>
                  <a:pt x="174851" y="1376590"/>
                </a:lnTo>
                <a:lnTo>
                  <a:pt x="177119" y="1378857"/>
                </a:lnTo>
                <a:lnTo>
                  <a:pt x="179614" y="1381125"/>
                </a:lnTo>
                <a:lnTo>
                  <a:pt x="182562" y="1383393"/>
                </a:lnTo>
                <a:lnTo>
                  <a:pt x="185284" y="1385207"/>
                </a:lnTo>
                <a:lnTo>
                  <a:pt x="188232" y="1387248"/>
                </a:lnTo>
                <a:lnTo>
                  <a:pt x="191407" y="1389063"/>
                </a:lnTo>
                <a:lnTo>
                  <a:pt x="194355" y="1390650"/>
                </a:lnTo>
                <a:lnTo>
                  <a:pt x="197303" y="1392238"/>
                </a:lnTo>
                <a:lnTo>
                  <a:pt x="200705" y="1393598"/>
                </a:lnTo>
                <a:lnTo>
                  <a:pt x="204107" y="1394959"/>
                </a:lnTo>
                <a:lnTo>
                  <a:pt x="207509" y="1395866"/>
                </a:lnTo>
                <a:lnTo>
                  <a:pt x="210910" y="1397000"/>
                </a:lnTo>
                <a:lnTo>
                  <a:pt x="214539" y="1397681"/>
                </a:lnTo>
                <a:lnTo>
                  <a:pt x="218394" y="1398134"/>
                </a:lnTo>
                <a:lnTo>
                  <a:pt x="221796" y="1398588"/>
                </a:lnTo>
                <a:lnTo>
                  <a:pt x="225651" y="1399041"/>
                </a:lnTo>
                <a:lnTo>
                  <a:pt x="229507" y="1399041"/>
                </a:lnTo>
                <a:lnTo>
                  <a:pt x="2280330" y="1399041"/>
                </a:lnTo>
                <a:lnTo>
                  <a:pt x="2284186" y="1399041"/>
                </a:lnTo>
                <a:lnTo>
                  <a:pt x="2288041" y="1398588"/>
                </a:lnTo>
                <a:lnTo>
                  <a:pt x="2291670" y="1398134"/>
                </a:lnTo>
                <a:lnTo>
                  <a:pt x="2295298" y="1397681"/>
                </a:lnTo>
                <a:lnTo>
                  <a:pt x="2299154" y="1397000"/>
                </a:lnTo>
                <a:lnTo>
                  <a:pt x="2302555" y="1395866"/>
                </a:lnTo>
                <a:lnTo>
                  <a:pt x="2305957" y="1394959"/>
                </a:lnTo>
                <a:lnTo>
                  <a:pt x="2309359" y="1393598"/>
                </a:lnTo>
                <a:lnTo>
                  <a:pt x="2312534" y="1392238"/>
                </a:lnTo>
                <a:lnTo>
                  <a:pt x="2315709" y="1390650"/>
                </a:lnTo>
                <a:lnTo>
                  <a:pt x="2318884" y="1389063"/>
                </a:lnTo>
                <a:lnTo>
                  <a:pt x="2321832" y="1387248"/>
                </a:lnTo>
                <a:lnTo>
                  <a:pt x="2324780" y="1385207"/>
                </a:lnTo>
                <a:lnTo>
                  <a:pt x="2327502" y="1383393"/>
                </a:lnTo>
                <a:lnTo>
                  <a:pt x="2330223" y="1381125"/>
                </a:lnTo>
                <a:lnTo>
                  <a:pt x="2332945" y="1378857"/>
                </a:lnTo>
                <a:lnTo>
                  <a:pt x="2335213" y="1376590"/>
                </a:lnTo>
                <a:lnTo>
                  <a:pt x="2337707" y="1373868"/>
                </a:lnTo>
                <a:lnTo>
                  <a:pt x="2339748" y="1371373"/>
                </a:lnTo>
                <a:lnTo>
                  <a:pt x="2341789" y="1368652"/>
                </a:lnTo>
                <a:lnTo>
                  <a:pt x="2343830" y="1365931"/>
                </a:lnTo>
                <a:lnTo>
                  <a:pt x="2345418" y="1362756"/>
                </a:lnTo>
                <a:lnTo>
                  <a:pt x="2347232" y="1360034"/>
                </a:lnTo>
                <a:lnTo>
                  <a:pt x="2348593" y="1357086"/>
                </a:lnTo>
                <a:lnTo>
                  <a:pt x="2350180" y="1353684"/>
                </a:lnTo>
                <a:lnTo>
                  <a:pt x="2351088" y="1350509"/>
                </a:lnTo>
                <a:lnTo>
                  <a:pt x="2351995" y="1347561"/>
                </a:lnTo>
                <a:lnTo>
                  <a:pt x="2352902" y="1343932"/>
                </a:lnTo>
                <a:lnTo>
                  <a:pt x="2353582" y="1340531"/>
                </a:lnTo>
                <a:lnTo>
                  <a:pt x="2354036" y="1337129"/>
                </a:lnTo>
                <a:lnTo>
                  <a:pt x="2354263" y="1333500"/>
                </a:lnTo>
                <a:lnTo>
                  <a:pt x="2354263" y="1330098"/>
                </a:lnTo>
                <a:lnTo>
                  <a:pt x="2354263" y="160111"/>
                </a:lnTo>
                <a:lnTo>
                  <a:pt x="2354263" y="156709"/>
                </a:lnTo>
                <a:lnTo>
                  <a:pt x="2354036" y="153080"/>
                </a:lnTo>
                <a:lnTo>
                  <a:pt x="2353582" y="149679"/>
                </a:lnTo>
                <a:lnTo>
                  <a:pt x="2352902" y="146277"/>
                </a:lnTo>
                <a:lnTo>
                  <a:pt x="2351995" y="143102"/>
                </a:lnTo>
                <a:lnTo>
                  <a:pt x="2351088" y="139700"/>
                </a:lnTo>
                <a:lnTo>
                  <a:pt x="2350180" y="136525"/>
                </a:lnTo>
                <a:lnTo>
                  <a:pt x="2348593" y="133350"/>
                </a:lnTo>
                <a:lnTo>
                  <a:pt x="2347232" y="130402"/>
                </a:lnTo>
                <a:lnTo>
                  <a:pt x="2345418" y="127454"/>
                </a:lnTo>
                <a:lnTo>
                  <a:pt x="2343830" y="124505"/>
                </a:lnTo>
                <a:lnTo>
                  <a:pt x="2341789" y="121784"/>
                </a:lnTo>
                <a:lnTo>
                  <a:pt x="2339748" y="119062"/>
                </a:lnTo>
                <a:lnTo>
                  <a:pt x="2337707" y="116568"/>
                </a:lnTo>
                <a:lnTo>
                  <a:pt x="2335213" y="114073"/>
                </a:lnTo>
                <a:lnTo>
                  <a:pt x="2332945" y="111579"/>
                </a:lnTo>
                <a:lnTo>
                  <a:pt x="2330223" y="109311"/>
                </a:lnTo>
                <a:lnTo>
                  <a:pt x="2327502" y="107270"/>
                </a:lnTo>
                <a:lnTo>
                  <a:pt x="2324780" y="105002"/>
                </a:lnTo>
                <a:lnTo>
                  <a:pt x="2321832" y="103187"/>
                </a:lnTo>
                <a:lnTo>
                  <a:pt x="2318884" y="101373"/>
                </a:lnTo>
                <a:lnTo>
                  <a:pt x="2315709" y="99559"/>
                </a:lnTo>
                <a:lnTo>
                  <a:pt x="2312534" y="98198"/>
                </a:lnTo>
                <a:lnTo>
                  <a:pt x="2309359" y="96837"/>
                </a:lnTo>
                <a:lnTo>
                  <a:pt x="2305957" y="95704"/>
                </a:lnTo>
                <a:lnTo>
                  <a:pt x="2302555" y="94570"/>
                </a:lnTo>
                <a:lnTo>
                  <a:pt x="2299154" y="93662"/>
                </a:lnTo>
                <a:lnTo>
                  <a:pt x="2295298" y="92755"/>
                </a:lnTo>
                <a:lnTo>
                  <a:pt x="2291670" y="92075"/>
                </a:lnTo>
                <a:lnTo>
                  <a:pt x="2288041" y="91848"/>
                </a:lnTo>
                <a:lnTo>
                  <a:pt x="2284186" y="91621"/>
                </a:lnTo>
                <a:lnTo>
                  <a:pt x="2280330" y="91395"/>
                </a:lnTo>
                <a:lnTo>
                  <a:pt x="229507" y="91395"/>
                </a:lnTo>
                <a:close/>
                <a:moveTo>
                  <a:pt x="81642" y="0"/>
                </a:moveTo>
                <a:lnTo>
                  <a:pt x="86178" y="0"/>
                </a:lnTo>
                <a:lnTo>
                  <a:pt x="2424113" y="0"/>
                </a:lnTo>
                <a:lnTo>
                  <a:pt x="2428648" y="0"/>
                </a:lnTo>
                <a:lnTo>
                  <a:pt x="2432730" y="227"/>
                </a:lnTo>
                <a:lnTo>
                  <a:pt x="2436813" y="680"/>
                </a:lnTo>
                <a:lnTo>
                  <a:pt x="2441122" y="1361"/>
                </a:lnTo>
                <a:lnTo>
                  <a:pt x="2445204" y="2268"/>
                </a:lnTo>
                <a:lnTo>
                  <a:pt x="2449286" y="3402"/>
                </a:lnTo>
                <a:lnTo>
                  <a:pt x="2452914" y="4536"/>
                </a:lnTo>
                <a:lnTo>
                  <a:pt x="2456770" y="5896"/>
                </a:lnTo>
                <a:lnTo>
                  <a:pt x="2460625" y="7484"/>
                </a:lnTo>
                <a:lnTo>
                  <a:pt x="2464480" y="9298"/>
                </a:lnTo>
                <a:lnTo>
                  <a:pt x="2467882" y="11339"/>
                </a:lnTo>
                <a:lnTo>
                  <a:pt x="2471284" y="13380"/>
                </a:lnTo>
                <a:lnTo>
                  <a:pt x="2474459" y="15421"/>
                </a:lnTo>
                <a:lnTo>
                  <a:pt x="2477861" y="17916"/>
                </a:lnTo>
                <a:lnTo>
                  <a:pt x="2480809" y="20184"/>
                </a:lnTo>
                <a:lnTo>
                  <a:pt x="2483757" y="22905"/>
                </a:lnTo>
                <a:lnTo>
                  <a:pt x="2486479" y="25400"/>
                </a:lnTo>
                <a:lnTo>
                  <a:pt x="2489200" y="28348"/>
                </a:lnTo>
                <a:lnTo>
                  <a:pt x="2491695" y="31296"/>
                </a:lnTo>
                <a:lnTo>
                  <a:pt x="2493963" y="34471"/>
                </a:lnTo>
                <a:lnTo>
                  <a:pt x="2496230" y="37646"/>
                </a:lnTo>
                <a:lnTo>
                  <a:pt x="2498272" y="40821"/>
                </a:lnTo>
                <a:lnTo>
                  <a:pt x="2499859" y="44450"/>
                </a:lnTo>
                <a:lnTo>
                  <a:pt x="2501673" y="47625"/>
                </a:lnTo>
                <a:lnTo>
                  <a:pt x="2503261" y="51480"/>
                </a:lnTo>
                <a:lnTo>
                  <a:pt x="2504395" y="54882"/>
                </a:lnTo>
                <a:lnTo>
                  <a:pt x="2505755" y="58737"/>
                </a:lnTo>
                <a:lnTo>
                  <a:pt x="2506663" y="62593"/>
                </a:lnTo>
                <a:lnTo>
                  <a:pt x="2507343" y="66221"/>
                </a:lnTo>
                <a:lnTo>
                  <a:pt x="2508023" y="70304"/>
                </a:lnTo>
                <a:lnTo>
                  <a:pt x="2508250" y="74159"/>
                </a:lnTo>
                <a:lnTo>
                  <a:pt x="2508250" y="78241"/>
                </a:lnTo>
                <a:lnTo>
                  <a:pt x="2508250" y="1411968"/>
                </a:lnTo>
                <a:lnTo>
                  <a:pt x="2508250" y="1416050"/>
                </a:lnTo>
                <a:lnTo>
                  <a:pt x="2508023" y="1420132"/>
                </a:lnTo>
                <a:lnTo>
                  <a:pt x="2507343" y="1423988"/>
                </a:lnTo>
                <a:lnTo>
                  <a:pt x="2506663" y="1427616"/>
                </a:lnTo>
                <a:lnTo>
                  <a:pt x="2505755" y="1431472"/>
                </a:lnTo>
                <a:lnTo>
                  <a:pt x="2504395" y="1435327"/>
                </a:lnTo>
                <a:lnTo>
                  <a:pt x="2503261" y="1439182"/>
                </a:lnTo>
                <a:lnTo>
                  <a:pt x="2501673" y="1442584"/>
                </a:lnTo>
                <a:lnTo>
                  <a:pt x="2499859" y="1446213"/>
                </a:lnTo>
                <a:lnTo>
                  <a:pt x="2498272" y="1449388"/>
                </a:lnTo>
                <a:lnTo>
                  <a:pt x="2496230" y="1452790"/>
                </a:lnTo>
                <a:lnTo>
                  <a:pt x="2493963" y="1455965"/>
                </a:lnTo>
                <a:lnTo>
                  <a:pt x="2491695" y="1458913"/>
                </a:lnTo>
                <a:lnTo>
                  <a:pt x="2489200" y="1462088"/>
                </a:lnTo>
                <a:lnTo>
                  <a:pt x="2486479" y="1464809"/>
                </a:lnTo>
                <a:lnTo>
                  <a:pt x="2483757" y="1467531"/>
                </a:lnTo>
                <a:lnTo>
                  <a:pt x="2480809" y="1470025"/>
                </a:lnTo>
                <a:lnTo>
                  <a:pt x="2477861" y="1472747"/>
                </a:lnTo>
                <a:lnTo>
                  <a:pt x="2474459" y="1475015"/>
                </a:lnTo>
                <a:lnTo>
                  <a:pt x="2471284" y="1477282"/>
                </a:lnTo>
                <a:lnTo>
                  <a:pt x="2467882" y="1479097"/>
                </a:lnTo>
                <a:lnTo>
                  <a:pt x="2464480" y="1480911"/>
                </a:lnTo>
                <a:lnTo>
                  <a:pt x="2460625" y="1482725"/>
                </a:lnTo>
                <a:lnTo>
                  <a:pt x="2456770" y="1484313"/>
                </a:lnTo>
                <a:lnTo>
                  <a:pt x="2452914" y="1485674"/>
                </a:lnTo>
                <a:lnTo>
                  <a:pt x="2449286" y="1487034"/>
                </a:lnTo>
                <a:lnTo>
                  <a:pt x="2445204" y="1487941"/>
                </a:lnTo>
                <a:lnTo>
                  <a:pt x="2441122" y="1488849"/>
                </a:lnTo>
                <a:lnTo>
                  <a:pt x="2436813" y="1489529"/>
                </a:lnTo>
                <a:lnTo>
                  <a:pt x="2432730" y="1489982"/>
                </a:lnTo>
                <a:lnTo>
                  <a:pt x="2428648" y="1490209"/>
                </a:lnTo>
                <a:lnTo>
                  <a:pt x="2424113" y="1490663"/>
                </a:lnTo>
                <a:lnTo>
                  <a:pt x="86178" y="1490663"/>
                </a:lnTo>
                <a:lnTo>
                  <a:pt x="81642" y="1490209"/>
                </a:lnTo>
                <a:lnTo>
                  <a:pt x="77333" y="1489982"/>
                </a:lnTo>
                <a:lnTo>
                  <a:pt x="73251" y="1489529"/>
                </a:lnTo>
                <a:lnTo>
                  <a:pt x="68942" y="1488849"/>
                </a:lnTo>
                <a:lnTo>
                  <a:pt x="64860" y="1487941"/>
                </a:lnTo>
                <a:lnTo>
                  <a:pt x="60778" y="1487034"/>
                </a:lnTo>
                <a:lnTo>
                  <a:pt x="57150" y="1485674"/>
                </a:lnTo>
                <a:lnTo>
                  <a:pt x="53294" y="1484313"/>
                </a:lnTo>
                <a:lnTo>
                  <a:pt x="49439" y="1482725"/>
                </a:lnTo>
                <a:lnTo>
                  <a:pt x="45810" y="1480911"/>
                </a:lnTo>
                <a:lnTo>
                  <a:pt x="42182" y="1479097"/>
                </a:lnTo>
                <a:lnTo>
                  <a:pt x="39007" y="1477282"/>
                </a:lnTo>
                <a:lnTo>
                  <a:pt x="35605" y="1475015"/>
                </a:lnTo>
                <a:lnTo>
                  <a:pt x="32430" y="1472747"/>
                </a:lnTo>
                <a:lnTo>
                  <a:pt x="29255" y="1470025"/>
                </a:lnTo>
                <a:lnTo>
                  <a:pt x="26307" y="1467531"/>
                </a:lnTo>
                <a:lnTo>
                  <a:pt x="23585" y="1464809"/>
                </a:lnTo>
                <a:lnTo>
                  <a:pt x="21091" y="1462088"/>
                </a:lnTo>
                <a:lnTo>
                  <a:pt x="18596" y="1458913"/>
                </a:lnTo>
                <a:lnTo>
                  <a:pt x="16101" y="1455965"/>
                </a:lnTo>
                <a:lnTo>
                  <a:pt x="13833" y="1452790"/>
                </a:lnTo>
                <a:lnTo>
                  <a:pt x="12019" y="1449388"/>
                </a:lnTo>
                <a:lnTo>
                  <a:pt x="9978" y="1446213"/>
                </a:lnTo>
                <a:lnTo>
                  <a:pt x="8391" y="1442584"/>
                </a:lnTo>
                <a:lnTo>
                  <a:pt x="6803" y="1439182"/>
                </a:lnTo>
                <a:lnTo>
                  <a:pt x="5442" y="1435327"/>
                </a:lnTo>
                <a:lnTo>
                  <a:pt x="4308" y="1431472"/>
                </a:lnTo>
                <a:lnTo>
                  <a:pt x="3401" y="1427616"/>
                </a:lnTo>
                <a:lnTo>
                  <a:pt x="2494" y="1423988"/>
                </a:lnTo>
                <a:lnTo>
                  <a:pt x="2041" y="1420132"/>
                </a:lnTo>
                <a:lnTo>
                  <a:pt x="1814" y="1416050"/>
                </a:lnTo>
                <a:lnTo>
                  <a:pt x="1587" y="1411968"/>
                </a:lnTo>
                <a:lnTo>
                  <a:pt x="1587" y="78241"/>
                </a:lnTo>
                <a:lnTo>
                  <a:pt x="1814" y="74159"/>
                </a:lnTo>
                <a:lnTo>
                  <a:pt x="2041" y="70304"/>
                </a:lnTo>
                <a:lnTo>
                  <a:pt x="2494" y="66221"/>
                </a:lnTo>
                <a:lnTo>
                  <a:pt x="3401" y="62593"/>
                </a:lnTo>
                <a:lnTo>
                  <a:pt x="4308" y="58737"/>
                </a:lnTo>
                <a:lnTo>
                  <a:pt x="5442" y="54882"/>
                </a:lnTo>
                <a:lnTo>
                  <a:pt x="6803" y="51480"/>
                </a:lnTo>
                <a:lnTo>
                  <a:pt x="8391" y="47625"/>
                </a:lnTo>
                <a:lnTo>
                  <a:pt x="9978" y="44450"/>
                </a:lnTo>
                <a:lnTo>
                  <a:pt x="12019" y="40821"/>
                </a:lnTo>
                <a:lnTo>
                  <a:pt x="13833" y="37646"/>
                </a:lnTo>
                <a:lnTo>
                  <a:pt x="16101" y="34471"/>
                </a:lnTo>
                <a:lnTo>
                  <a:pt x="18596" y="31296"/>
                </a:lnTo>
                <a:lnTo>
                  <a:pt x="21091" y="28348"/>
                </a:lnTo>
                <a:lnTo>
                  <a:pt x="23585" y="25400"/>
                </a:lnTo>
                <a:lnTo>
                  <a:pt x="26307" y="22905"/>
                </a:lnTo>
                <a:lnTo>
                  <a:pt x="29255" y="20184"/>
                </a:lnTo>
                <a:lnTo>
                  <a:pt x="32430" y="17916"/>
                </a:lnTo>
                <a:lnTo>
                  <a:pt x="35605" y="15421"/>
                </a:lnTo>
                <a:lnTo>
                  <a:pt x="39007" y="13380"/>
                </a:lnTo>
                <a:lnTo>
                  <a:pt x="42182" y="11339"/>
                </a:lnTo>
                <a:lnTo>
                  <a:pt x="45810" y="9298"/>
                </a:lnTo>
                <a:lnTo>
                  <a:pt x="49439" y="7484"/>
                </a:lnTo>
                <a:lnTo>
                  <a:pt x="53294" y="5896"/>
                </a:lnTo>
                <a:lnTo>
                  <a:pt x="57150" y="4536"/>
                </a:lnTo>
                <a:lnTo>
                  <a:pt x="60778" y="3402"/>
                </a:lnTo>
                <a:lnTo>
                  <a:pt x="64860" y="2268"/>
                </a:lnTo>
                <a:lnTo>
                  <a:pt x="68942" y="1361"/>
                </a:lnTo>
                <a:lnTo>
                  <a:pt x="73251" y="680"/>
                </a:lnTo>
                <a:lnTo>
                  <a:pt x="77333" y="227"/>
                </a:lnTo>
                <a:lnTo>
                  <a:pt x="81642" y="0"/>
                </a:lnTo>
                <a:close/>
              </a:path>
            </a:pathLst>
          </a:custGeom>
          <a:solidFill>
            <a:srgbClr val="3D4762"/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1" name="MH_Other_5"/>
          <p:cNvSpPr/>
          <p:nvPr>
            <p:custDataLst>
              <p:tags r:id="rId5"/>
            </p:custDataLst>
          </p:nvPr>
        </p:nvSpPr>
        <p:spPr>
          <a:xfrm rot="2709347">
            <a:off x="6142803" y="2195511"/>
            <a:ext cx="2242827" cy="704784"/>
          </a:xfrm>
          <a:prstGeom prst="triangle">
            <a:avLst/>
          </a:prstGeom>
          <a:solidFill>
            <a:srgbClr val="D8C3B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2" name="MH_Other_6"/>
          <p:cNvSpPr/>
          <p:nvPr>
            <p:custDataLst>
              <p:tags r:id="rId6"/>
            </p:custDataLst>
          </p:nvPr>
        </p:nvSpPr>
        <p:spPr>
          <a:xfrm rot="2709347">
            <a:off x="6970555" y="2133109"/>
            <a:ext cx="675419" cy="675419"/>
          </a:xfrm>
          <a:prstGeom prst="ellipse">
            <a:avLst/>
          </a:prstGeom>
          <a:solidFill>
            <a:srgbClr val="FFFFFF"/>
          </a:solidFill>
          <a:ln w="19050">
            <a:solidFill>
              <a:srgbClr val="D8C3B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3" name="MH_Other_7"/>
          <p:cNvSpPr>
            <a:spLocks/>
          </p:cNvSpPr>
          <p:nvPr>
            <p:custDataLst>
              <p:tags r:id="rId7"/>
            </p:custDataLst>
          </p:nvPr>
        </p:nvSpPr>
        <p:spPr bwMode="auto">
          <a:xfrm>
            <a:off x="7108207" y="2314814"/>
            <a:ext cx="381759" cy="321191"/>
          </a:xfrm>
          <a:custGeom>
            <a:avLst/>
            <a:gdLst>
              <a:gd name="T0" fmla="*/ 332222 w 2301876"/>
              <a:gd name="T1" fmla="*/ 1410232 h 1941513"/>
              <a:gd name="T2" fmla="*/ 321717 w 2301876"/>
              <a:gd name="T3" fmla="*/ 1470415 h 1941513"/>
              <a:gd name="T4" fmla="*/ 382384 w 2301876"/>
              <a:gd name="T5" fmla="*/ 1525343 h 1941513"/>
              <a:gd name="T6" fmla="*/ 696485 w 2301876"/>
              <a:gd name="T7" fmla="*/ 1509573 h 1941513"/>
              <a:gd name="T8" fmla="*/ 723010 w 2301876"/>
              <a:gd name="T9" fmla="*/ 1444398 h 1941513"/>
              <a:gd name="T10" fmla="*/ 671273 w 2301876"/>
              <a:gd name="T11" fmla="*/ 1380797 h 1941513"/>
              <a:gd name="T12" fmla="*/ 1348867 w 2301876"/>
              <a:gd name="T13" fmla="*/ 1247408 h 1941513"/>
              <a:gd name="T14" fmla="*/ 1327043 w 2301876"/>
              <a:gd name="T15" fmla="*/ 1320445 h 1941513"/>
              <a:gd name="T16" fmla="*/ 1593934 w 2301876"/>
              <a:gd name="T17" fmla="*/ 1356438 h 1941513"/>
              <a:gd name="T18" fmla="*/ 1647838 w 2301876"/>
              <a:gd name="T19" fmla="*/ 1303105 h 1941513"/>
              <a:gd name="T20" fmla="*/ 1606030 w 2301876"/>
              <a:gd name="T21" fmla="*/ 1239789 h 1941513"/>
              <a:gd name="T22" fmla="*/ 1529191 w 2301876"/>
              <a:gd name="T23" fmla="*/ 516517 h 1941513"/>
              <a:gd name="T24" fmla="*/ 1584982 w 2301876"/>
              <a:gd name="T25" fmla="*/ 576970 h 1941513"/>
              <a:gd name="T26" fmla="*/ 1601035 w 2301876"/>
              <a:gd name="T27" fmla="*/ 667649 h 1941513"/>
              <a:gd name="T28" fmla="*/ 1640510 w 2301876"/>
              <a:gd name="T29" fmla="*/ 716799 h 1941513"/>
              <a:gd name="T30" fmla="*/ 1583140 w 2301876"/>
              <a:gd name="T31" fmla="*/ 840071 h 1941513"/>
              <a:gd name="T32" fmla="*/ 1691827 w 2301876"/>
              <a:gd name="T33" fmla="*/ 916820 h 1941513"/>
              <a:gd name="T34" fmla="*/ 1229710 w 2301876"/>
              <a:gd name="T35" fmla="*/ 1106063 h 1941513"/>
              <a:gd name="T36" fmla="*/ 1284448 w 2301876"/>
              <a:gd name="T37" fmla="*/ 909460 h 1941513"/>
              <a:gd name="T38" fmla="*/ 1396556 w 2301876"/>
              <a:gd name="T39" fmla="*/ 836654 h 1941513"/>
              <a:gd name="T40" fmla="*/ 1335239 w 2301876"/>
              <a:gd name="T41" fmla="*/ 712857 h 1941513"/>
              <a:gd name="T42" fmla="*/ 1370240 w 2301876"/>
              <a:gd name="T43" fmla="*/ 660815 h 1941513"/>
              <a:gd name="T44" fmla="*/ 1388398 w 2301876"/>
              <a:gd name="T45" fmla="*/ 571451 h 1941513"/>
              <a:gd name="T46" fmla="*/ 1446031 w 2301876"/>
              <a:gd name="T47" fmla="*/ 514152 h 1941513"/>
              <a:gd name="T48" fmla="*/ 570227 w 2301876"/>
              <a:gd name="T49" fmla="*/ 477627 h 1941513"/>
              <a:gd name="T50" fmla="*/ 641756 w 2301876"/>
              <a:gd name="T51" fmla="*/ 549062 h 1941513"/>
              <a:gd name="T52" fmla="*/ 661216 w 2301876"/>
              <a:gd name="T53" fmla="*/ 657005 h 1941513"/>
              <a:gd name="T54" fmla="*/ 633078 w 2301876"/>
              <a:gd name="T55" fmla="*/ 739471 h 1941513"/>
              <a:gd name="T56" fmla="*/ 574697 w 2301876"/>
              <a:gd name="T57" fmla="*/ 792786 h 1941513"/>
              <a:gd name="T58" fmla="*/ 708552 w 2301876"/>
              <a:gd name="T59" fmla="*/ 915697 h 1941513"/>
              <a:gd name="T60" fmla="*/ 815320 w 2301876"/>
              <a:gd name="T61" fmla="*/ 1036508 h 1941513"/>
              <a:gd name="T62" fmla="*/ 222836 w 2301876"/>
              <a:gd name="T63" fmla="*/ 1047276 h 1941513"/>
              <a:gd name="T64" fmla="*/ 324870 w 2301876"/>
              <a:gd name="T65" fmla="*/ 922526 h 1941513"/>
              <a:gd name="T66" fmla="*/ 473189 w 2301876"/>
              <a:gd name="T67" fmla="*/ 794886 h 1941513"/>
              <a:gd name="T68" fmla="*/ 413493 w 2301876"/>
              <a:gd name="T69" fmla="*/ 744461 h 1941513"/>
              <a:gd name="T70" fmla="*/ 382462 w 2301876"/>
              <a:gd name="T71" fmla="*/ 663570 h 1941513"/>
              <a:gd name="T72" fmla="*/ 397978 w 2301876"/>
              <a:gd name="T73" fmla="*/ 556154 h 1941513"/>
              <a:gd name="T74" fmla="*/ 466878 w 2301876"/>
              <a:gd name="T75" fmla="*/ 480778 h 1941513"/>
              <a:gd name="T76" fmla="*/ 140242 w 2301876"/>
              <a:gd name="T77" fmla="*/ 134558 h 1941513"/>
              <a:gd name="T78" fmla="*/ 133677 w 2301876"/>
              <a:gd name="T79" fmla="*/ 1210760 h 1941513"/>
              <a:gd name="T80" fmla="*/ 198545 w 2301876"/>
              <a:gd name="T81" fmla="*/ 1290654 h 1941513"/>
              <a:gd name="T82" fmla="*/ 905010 w 2301876"/>
              <a:gd name="T83" fmla="*/ 1223901 h 1941513"/>
              <a:gd name="T84" fmla="*/ 906061 w 2301876"/>
              <a:gd name="T85" fmla="*/ 137186 h 1941513"/>
              <a:gd name="T86" fmla="*/ 1795088 w 2301876"/>
              <a:gd name="T87" fmla="*/ 130835 h 1941513"/>
              <a:gd name="T88" fmla="*/ 1869239 w 2301876"/>
              <a:gd name="T89" fmla="*/ 166040 h 1941513"/>
              <a:gd name="T90" fmla="*/ 1904211 w 2301876"/>
              <a:gd name="T91" fmla="*/ 240391 h 1941513"/>
              <a:gd name="T92" fmla="*/ 1879757 w 2301876"/>
              <a:gd name="T93" fmla="*/ 1330166 h 1941513"/>
              <a:gd name="T94" fmla="*/ 1769057 w 2301876"/>
              <a:gd name="T95" fmla="*/ 1410033 h 1941513"/>
              <a:gd name="T96" fmla="*/ 1237904 w 2301876"/>
              <a:gd name="T97" fmla="*/ 1415550 h 1941513"/>
              <a:gd name="T98" fmla="*/ 1189785 w 2301876"/>
              <a:gd name="T99" fmla="*/ 1139429 h 1941513"/>
              <a:gd name="T100" fmla="*/ 1756435 w 2301876"/>
              <a:gd name="T101" fmla="*/ 1159921 h 1941513"/>
              <a:gd name="T102" fmla="*/ 1799821 w 2301876"/>
              <a:gd name="T103" fmla="*/ 1088198 h 1941513"/>
              <a:gd name="T104" fmla="*/ 898445 w 2301876"/>
              <a:gd name="T105" fmla="*/ 262 h 1941513"/>
              <a:gd name="T106" fmla="*/ 992990 w 2301876"/>
              <a:gd name="T107" fmla="*/ 39421 h 1941513"/>
              <a:gd name="T108" fmla="*/ 1041313 w 2301876"/>
              <a:gd name="T109" fmla="*/ 129302 h 1941513"/>
              <a:gd name="T110" fmla="*/ 1017414 w 2301876"/>
              <a:gd name="T111" fmla="*/ 1483030 h 1941513"/>
              <a:gd name="T112" fmla="*/ 887939 w 2301876"/>
              <a:gd name="T113" fmla="*/ 1588417 h 1941513"/>
              <a:gd name="T114" fmla="*/ 200909 w 2301876"/>
              <a:gd name="T115" fmla="*/ 1599454 h 1941513"/>
              <a:gd name="T116" fmla="*/ 45959 w 2301876"/>
              <a:gd name="T117" fmla="*/ 1513779 h 1941513"/>
              <a:gd name="T118" fmla="*/ 0 w 2301876"/>
              <a:gd name="T119" fmla="*/ 152429 h 1941513"/>
              <a:gd name="T120" fmla="*/ 34667 w 2301876"/>
              <a:gd name="T121" fmla="*/ 55452 h 1941513"/>
              <a:gd name="T122" fmla="*/ 121596 w 2301876"/>
              <a:gd name="T123" fmla="*/ 2891 h 1941513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2301876" h="1941513">
                <a:moveTo>
                  <a:pt x="475693" y="1664563"/>
                </a:moveTo>
                <a:lnTo>
                  <a:pt x="471250" y="1664880"/>
                </a:lnTo>
                <a:lnTo>
                  <a:pt x="466490" y="1665198"/>
                </a:lnTo>
                <a:lnTo>
                  <a:pt x="462047" y="1665515"/>
                </a:lnTo>
                <a:lnTo>
                  <a:pt x="457605" y="1666468"/>
                </a:lnTo>
                <a:lnTo>
                  <a:pt x="453162" y="1667421"/>
                </a:lnTo>
                <a:lnTo>
                  <a:pt x="449354" y="1668691"/>
                </a:lnTo>
                <a:lnTo>
                  <a:pt x="440786" y="1671550"/>
                </a:lnTo>
                <a:lnTo>
                  <a:pt x="433170" y="1675679"/>
                </a:lnTo>
                <a:lnTo>
                  <a:pt x="425553" y="1680125"/>
                </a:lnTo>
                <a:lnTo>
                  <a:pt x="418572" y="1685207"/>
                </a:lnTo>
                <a:lnTo>
                  <a:pt x="412542" y="1691241"/>
                </a:lnTo>
                <a:lnTo>
                  <a:pt x="406513" y="1697276"/>
                </a:lnTo>
                <a:lnTo>
                  <a:pt x="401435" y="1704263"/>
                </a:lnTo>
                <a:lnTo>
                  <a:pt x="396993" y="1711886"/>
                </a:lnTo>
                <a:lnTo>
                  <a:pt x="392867" y="1719508"/>
                </a:lnTo>
                <a:lnTo>
                  <a:pt x="390011" y="1728083"/>
                </a:lnTo>
                <a:lnTo>
                  <a:pt x="388742" y="1732212"/>
                </a:lnTo>
                <a:lnTo>
                  <a:pt x="387790" y="1736341"/>
                </a:lnTo>
                <a:lnTo>
                  <a:pt x="386838" y="1740787"/>
                </a:lnTo>
                <a:lnTo>
                  <a:pt x="386203" y="1745552"/>
                </a:lnTo>
                <a:lnTo>
                  <a:pt x="385886" y="1749998"/>
                </a:lnTo>
                <a:lnTo>
                  <a:pt x="385886" y="1754444"/>
                </a:lnTo>
                <a:lnTo>
                  <a:pt x="385886" y="1759209"/>
                </a:lnTo>
                <a:lnTo>
                  <a:pt x="386203" y="1763655"/>
                </a:lnTo>
                <a:lnTo>
                  <a:pt x="386838" y="1768419"/>
                </a:lnTo>
                <a:lnTo>
                  <a:pt x="387790" y="1772865"/>
                </a:lnTo>
                <a:lnTo>
                  <a:pt x="388742" y="1776994"/>
                </a:lnTo>
                <a:lnTo>
                  <a:pt x="390011" y="1781441"/>
                </a:lnTo>
                <a:lnTo>
                  <a:pt x="392867" y="1789698"/>
                </a:lnTo>
                <a:lnTo>
                  <a:pt x="396993" y="1797639"/>
                </a:lnTo>
                <a:lnTo>
                  <a:pt x="401435" y="1804943"/>
                </a:lnTo>
                <a:lnTo>
                  <a:pt x="406513" y="1812248"/>
                </a:lnTo>
                <a:lnTo>
                  <a:pt x="412542" y="1818283"/>
                </a:lnTo>
                <a:lnTo>
                  <a:pt x="418572" y="1824317"/>
                </a:lnTo>
                <a:lnTo>
                  <a:pt x="425553" y="1829399"/>
                </a:lnTo>
                <a:lnTo>
                  <a:pt x="433170" y="1833845"/>
                </a:lnTo>
                <a:lnTo>
                  <a:pt x="440786" y="1837657"/>
                </a:lnTo>
                <a:lnTo>
                  <a:pt x="449354" y="1840515"/>
                </a:lnTo>
                <a:lnTo>
                  <a:pt x="453162" y="1842103"/>
                </a:lnTo>
                <a:lnTo>
                  <a:pt x="457605" y="1842738"/>
                </a:lnTo>
                <a:lnTo>
                  <a:pt x="462047" y="1843374"/>
                </a:lnTo>
                <a:lnTo>
                  <a:pt x="466490" y="1844326"/>
                </a:lnTo>
                <a:lnTo>
                  <a:pt x="471250" y="1844644"/>
                </a:lnTo>
                <a:lnTo>
                  <a:pt x="475693" y="1844644"/>
                </a:lnTo>
                <a:lnTo>
                  <a:pt x="784465" y="1844644"/>
                </a:lnTo>
                <a:lnTo>
                  <a:pt x="788908" y="1844644"/>
                </a:lnTo>
                <a:lnTo>
                  <a:pt x="793668" y="1844326"/>
                </a:lnTo>
                <a:lnTo>
                  <a:pt x="798111" y="1843374"/>
                </a:lnTo>
                <a:lnTo>
                  <a:pt x="802553" y="1842738"/>
                </a:lnTo>
                <a:lnTo>
                  <a:pt x="806996" y="1842103"/>
                </a:lnTo>
                <a:lnTo>
                  <a:pt x="811122" y="1840515"/>
                </a:lnTo>
                <a:lnTo>
                  <a:pt x="819690" y="1837657"/>
                </a:lnTo>
                <a:lnTo>
                  <a:pt x="827306" y="1833845"/>
                </a:lnTo>
                <a:lnTo>
                  <a:pt x="834605" y="1829399"/>
                </a:lnTo>
                <a:lnTo>
                  <a:pt x="841586" y="1824317"/>
                </a:lnTo>
                <a:lnTo>
                  <a:pt x="847933" y="1818283"/>
                </a:lnTo>
                <a:lnTo>
                  <a:pt x="853963" y="1812248"/>
                </a:lnTo>
                <a:lnTo>
                  <a:pt x="859040" y="1804943"/>
                </a:lnTo>
                <a:lnTo>
                  <a:pt x="863483" y="1797639"/>
                </a:lnTo>
                <a:lnTo>
                  <a:pt x="867608" y="1789698"/>
                </a:lnTo>
                <a:lnTo>
                  <a:pt x="870464" y="1781441"/>
                </a:lnTo>
                <a:lnTo>
                  <a:pt x="871734" y="1776994"/>
                </a:lnTo>
                <a:lnTo>
                  <a:pt x="872686" y="1772865"/>
                </a:lnTo>
                <a:lnTo>
                  <a:pt x="873320" y="1768419"/>
                </a:lnTo>
                <a:lnTo>
                  <a:pt x="873638" y="1763655"/>
                </a:lnTo>
                <a:lnTo>
                  <a:pt x="874272" y="1759209"/>
                </a:lnTo>
                <a:lnTo>
                  <a:pt x="874590" y="1754444"/>
                </a:lnTo>
                <a:lnTo>
                  <a:pt x="874272" y="1749998"/>
                </a:lnTo>
                <a:lnTo>
                  <a:pt x="873638" y="1745552"/>
                </a:lnTo>
                <a:lnTo>
                  <a:pt x="873320" y="1740787"/>
                </a:lnTo>
                <a:lnTo>
                  <a:pt x="872686" y="1736341"/>
                </a:lnTo>
                <a:lnTo>
                  <a:pt x="871734" y="1732212"/>
                </a:lnTo>
                <a:lnTo>
                  <a:pt x="870464" y="1728083"/>
                </a:lnTo>
                <a:lnTo>
                  <a:pt x="867608" y="1719508"/>
                </a:lnTo>
                <a:lnTo>
                  <a:pt x="863483" y="1711886"/>
                </a:lnTo>
                <a:lnTo>
                  <a:pt x="859040" y="1704263"/>
                </a:lnTo>
                <a:lnTo>
                  <a:pt x="853963" y="1697276"/>
                </a:lnTo>
                <a:lnTo>
                  <a:pt x="847933" y="1691241"/>
                </a:lnTo>
                <a:lnTo>
                  <a:pt x="841586" y="1685207"/>
                </a:lnTo>
                <a:lnTo>
                  <a:pt x="834605" y="1680125"/>
                </a:lnTo>
                <a:lnTo>
                  <a:pt x="827306" y="1675679"/>
                </a:lnTo>
                <a:lnTo>
                  <a:pt x="819690" y="1671550"/>
                </a:lnTo>
                <a:lnTo>
                  <a:pt x="811122" y="1668691"/>
                </a:lnTo>
                <a:lnTo>
                  <a:pt x="806996" y="1667421"/>
                </a:lnTo>
                <a:lnTo>
                  <a:pt x="802553" y="1666468"/>
                </a:lnTo>
                <a:lnTo>
                  <a:pt x="798111" y="1665515"/>
                </a:lnTo>
                <a:lnTo>
                  <a:pt x="793668" y="1665198"/>
                </a:lnTo>
                <a:lnTo>
                  <a:pt x="788908" y="1664880"/>
                </a:lnTo>
                <a:lnTo>
                  <a:pt x="784465" y="1664563"/>
                </a:lnTo>
                <a:lnTo>
                  <a:pt x="475693" y="1664563"/>
                </a:lnTo>
                <a:close/>
                <a:moveTo>
                  <a:pt x="1670551" y="1495108"/>
                </a:moveTo>
                <a:lnTo>
                  <a:pt x="1662926" y="1495425"/>
                </a:lnTo>
                <a:lnTo>
                  <a:pt x="1655936" y="1496695"/>
                </a:lnTo>
                <a:lnTo>
                  <a:pt x="1648946" y="1498283"/>
                </a:lnTo>
                <a:lnTo>
                  <a:pt x="1642274" y="1500823"/>
                </a:lnTo>
                <a:lnTo>
                  <a:pt x="1636237" y="1503998"/>
                </a:lnTo>
                <a:lnTo>
                  <a:pt x="1629882" y="1507490"/>
                </a:lnTo>
                <a:lnTo>
                  <a:pt x="1624481" y="1511618"/>
                </a:lnTo>
                <a:lnTo>
                  <a:pt x="1619080" y="1516380"/>
                </a:lnTo>
                <a:lnTo>
                  <a:pt x="1614631" y="1521778"/>
                </a:lnTo>
                <a:lnTo>
                  <a:pt x="1610183" y="1527175"/>
                </a:lnTo>
                <a:lnTo>
                  <a:pt x="1606688" y="1533208"/>
                </a:lnTo>
                <a:lnTo>
                  <a:pt x="1603511" y="1539240"/>
                </a:lnTo>
                <a:lnTo>
                  <a:pt x="1601605" y="1545908"/>
                </a:lnTo>
                <a:lnTo>
                  <a:pt x="1599698" y="1552893"/>
                </a:lnTo>
                <a:lnTo>
                  <a:pt x="1598427" y="1559878"/>
                </a:lnTo>
                <a:lnTo>
                  <a:pt x="1598110" y="1567498"/>
                </a:lnTo>
                <a:lnTo>
                  <a:pt x="1598427" y="1574800"/>
                </a:lnTo>
                <a:lnTo>
                  <a:pt x="1599698" y="1582103"/>
                </a:lnTo>
                <a:lnTo>
                  <a:pt x="1601605" y="1589088"/>
                </a:lnTo>
                <a:lnTo>
                  <a:pt x="1603511" y="1595755"/>
                </a:lnTo>
                <a:lnTo>
                  <a:pt x="1606688" y="1602105"/>
                </a:lnTo>
                <a:lnTo>
                  <a:pt x="1610183" y="1607820"/>
                </a:lnTo>
                <a:lnTo>
                  <a:pt x="1614631" y="1613535"/>
                </a:lnTo>
                <a:lnTo>
                  <a:pt x="1619080" y="1618615"/>
                </a:lnTo>
                <a:lnTo>
                  <a:pt x="1624481" y="1623378"/>
                </a:lnTo>
                <a:lnTo>
                  <a:pt x="1629882" y="1627505"/>
                </a:lnTo>
                <a:lnTo>
                  <a:pt x="1636237" y="1630998"/>
                </a:lnTo>
                <a:lnTo>
                  <a:pt x="1642274" y="1634173"/>
                </a:lnTo>
                <a:lnTo>
                  <a:pt x="1648946" y="1636713"/>
                </a:lnTo>
                <a:lnTo>
                  <a:pt x="1655936" y="1638300"/>
                </a:lnTo>
                <a:lnTo>
                  <a:pt x="1662926" y="1639253"/>
                </a:lnTo>
                <a:lnTo>
                  <a:pt x="1670551" y="1639570"/>
                </a:lnTo>
                <a:lnTo>
                  <a:pt x="1918697" y="1639570"/>
                </a:lnTo>
                <a:lnTo>
                  <a:pt x="1926004" y="1639253"/>
                </a:lnTo>
                <a:lnTo>
                  <a:pt x="1933630" y="1638300"/>
                </a:lnTo>
                <a:lnTo>
                  <a:pt x="1940620" y="1636713"/>
                </a:lnTo>
                <a:lnTo>
                  <a:pt x="1947292" y="1634173"/>
                </a:lnTo>
                <a:lnTo>
                  <a:pt x="1953329" y="1630998"/>
                </a:lnTo>
                <a:lnTo>
                  <a:pt x="1959366" y="1627505"/>
                </a:lnTo>
                <a:lnTo>
                  <a:pt x="1964767" y="1623378"/>
                </a:lnTo>
                <a:lnTo>
                  <a:pt x="1970168" y="1618615"/>
                </a:lnTo>
                <a:lnTo>
                  <a:pt x="1974934" y="1613535"/>
                </a:lnTo>
                <a:lnTo>
                  <a:pt x="1979065" y="1607820"/>
                </a:lnTo>
                <a:lnTo>
                  <a:pt x="1982560" y="1602105"/>
                </a:lnTo>
                <a:lnTo>
                  <a:pt x="1985419" y="1595755"/>
                </a:lnTo>
                <a:lnTo>
                  <a:pt x="1988279" y="1589088"/>
                </a:lnTo>
                <a:lnTo>
                  <a:pt x="1989868" y="1582103"/>
                </a:lnTo>
                <a:lnTo>
                  <a:pt x="1991138" y="1574800"/>
                </a:lnTo>
                <a:lnTo>
                  <a:pt x="1991456" y="1567498"/>
                </a:lnTo>
                <a:lnTo>
                  <a:pt x="1991138" y="1559878"/>
                </a:lnTo>
                <a:lnTo>
                  <a:pt x="1989868" y="1552893"/>
                </a:lnTo>
                <a:lnTo>
                  <a:pt x="1988279" y="1545908"/>
                </a:lnTo>
                <a:lnTo>
                  <a:pt x="1985419" y="1539240"/>
                </a:lnTo>
                <a:lnTo>
                  <a:pt x="1982560" y="1533208"/>
                </a:lnTo>
                <a:lnTo>
                  <a:pt x="1979065" y="1527175"/>
                </a:lnTo>
                <a:lnTo>
                  <a:pt x="1974934" y="1521778"/>
                </a:lnTo>
                <a:lnTo>
                  <a:pt x="1970168" y="1516380"/>
                </a:lnTo>
                <a:lnTo>
                  <a:pt x="1964767" y="1511618"/>
                </a:lnTo>
                <a:lnTo>
                  <a:pt x="1959366" y="1507490"/>
                </a:lnTo>
                <a:lnTo>
                  <a:pt x="1953329" y="1503998"/>
                </a:lnTo>
                <a:lnTo>
                  <a:pt x="1947292" y="1500823"/>
                </a:lnTo>
                <a:lnTo>
                  <a:pt x="1940620" y="1498283"/>
                </a:lnTo>
                <a:lnTo>
                  <a:pt x="1933630" y="1496695"/>
                </a:lnTo>
                <a:lnTo>
                  <a:pt x="1926004" y="1495425"/>
                </a:lnTo>
                <a:lnTo>
                  <a:pt x="1918697" y="1495108"/>
                </a:lnTo>
                <a:lnTo>
                  <a:pt x="1670551" y="1495108"/>
                </a:lnTo>
                <a:close/>
                <a:moveTo>
                  <a:pt x="1787673" y="611187"/>
                </a:moveTo>
                <a:lnTo>
                  <a:pt x="1794669" y="611187"/>
                </a:lnTo>
                <a:lnTo>
                  <a:pt x="1801665" y="611187"/>
                </a:lnTo>
                <a:lnTo>
                  <a:pt x="1808661" y="612140"/>
                </a:lnTo>
                <a:lnTo>
                  <a:pt x="1815338" y="613093"/>
                </a:lnTo>
                <a:lnTo>
                  <a:pt x="1822016" y="614681"/>
                </a:lnTo>
                <a:lnTo>
                  <a:pt x="1828694" y="616587"/>
                </a:lnTo>
                <a:lnTo>
                  <a:pt x="1835372" y="618810"/>
                </a:lnTo>
                <a:lnTo>
                  <a:pt x="1841732" y="621352"/>
                </a:lnTo>
                <a:lnTo>
                  <a:pt x="1847773" y="624210"/>
                </a:lnTo>
                <a:lnTo>
                  <a:pt x="1853815" y="627387"/>
                </a:lnTo>
                <a:lnTo>
                  <a:pt x="1859539" y="631198"/>
                </a:lnTo>
                <a:lnTo>
                  <a:pt x="1865581" y="635010"/>
                </a:lnTo>
                <a:lnTo>
                  <a:pt x="1870987" y="639457"/>
                </a:lnTo>
                <a:lnTo>
                  <a:pt x="1876393" y="643904"/>
                </a:lnTo>
                <a:lnTo>
                  <a:pt x="1881480" y="648986"/>
                </a:lnTo>
                <a:lnTo>
                  <a:pt x="1886568" y="654068"/>
                </a:lnTo>
                <a:lnTo>
                  <a:pt x="1891338" y="659151"/>
                </a:lnTo>
                <a:lnTo>
                  <a:pt x="1895790" y="665186"/>
                </a:lnTo>
                <a:lnTo>
                  <a:pt x="1900242" y="670903"/>
                </a:lnTo>
                <a:lnTo>
                  <a:pt x="1904376" y="677256"/>
                </a:lnTo>
                <a:lnTo>
                  <a:pt x="1908192" y="683609"/>
                </a:lnTo>
                <a:lnTo>
                  <a:pt x="1911690" y="690597"/>
                </a:lnTo>
                <a:lnTo>
                  <a:pt x="1915188" y="697267"/>
                </a:lnTo>
                <a:lnTo>
                  <a:pt x="1918049" y="704255"/>
                </a:lnTo>
                <a:lnTo>
                  <a:pt x="1920593" y="711561"/>
                </a:lnTo>
                <a:lnTo>
                  <a:pt x="1923137" y="718867"/>
                </a:lnTo>
                <a:lnTo>
                  <a:pt x="1925363" y="726808"/>
                </a:lnTo>
                <a:lnTo>
                  <a:pt x="1927271" y="734431"/>
                </a:lnTo>
                <a:lnTo>
                  <a:pt x="1928861" y="742690"/>
                </a:lnTo>
                <a:lnTo>
                  <a:pt x="1929815" y="750631"/>
                </a:lnTo>
                <a:lnTo>
                  <a:pt x="1930451" y="758889"/>
                </a:lnTo>
                <a:lnTo>
                  <a:pt x="1931405" y="767466"/>
                </a:lnTo>
                <a:lnTo>
                  <a:pt x="1931405" y="775724"/>
                </a:lnTo>
                <a:lnTo>
                  <a:pt x="1931723" y="784301"/>
                </a:lnTo>
                <a:lnTo>
                  <a:pt x="1932359" y="791924"/>
                </a:lnTo>
                <a:lnTo>
                  <a:pt x="1933313" y="799865"/>
                </a:lnTo>
                <a:lnTo>
                  <a:pt x="1934585" y="806853"/>
                </a:lnTo>
                <a:lnTo>
                  <a:pt x="1936175" y="813206"/>
                </a:lnTo>
                <a:lnTo>
                  <a:pt x="1938401" y="819241"/>
                </a:lnTo>
                <a:lnTo>
                  <a:pt x="1940627" y="824958"/>
                </a:lnTo>
                <a:lnTo>
                  <a:pt x="1943171" y="830041"/>
                </a:lnTo>
                <a:lnTo>
                  <a:pt x="1945715" y="834805"/>
                </a:lnTo>
                <a:lnTo>
                  <a:pt x="1948576" y="839252"/>
                </a:lnTo>
                <a:lnTo>
                  <a:pt x="1951756" y="843381"/>
                </a:lnTo>
                <a:lnTo>
                  <a:pt x="1954936" y="846875"/>
                </a:lnTo>
                <a:lnTo>
                  <a:pt x="1958116" y="850687"/>
                </a:lnTo>
                <a:lnTo>
                  <a:pt x="1961614" y="853546"/>
                </a:lnTo>
                <a:lnTo>
                  <a:pt x="1965430" y="856087"/>
                </a:lnTo>
                <a:lnTo>
                  <a:pt x="1968610" y="858946"/>
                </a:lnTo>
                <a:lnTo>
                  <a:pt x="1975606" y="862757"/>
                </a:lnTo>
                <a:lnTo>
                  <a:pt x="1982284" y="866251"/>
                </a:lnTo>
                <a:lnTo>
                  <a:pt x="1988643" y="868475"/>
                </a:lnTo>
                <a:lnTo>
                  <a:pt x="1994049" y="869745"/>
                </a:lnTo>
                <a:lnTo>
                  <a:pt x="1998819" y="871016"/>
                </a:lnTo>
                <a:lnTo>
                  <a:pt x="2002635" y="871334"/>
                </a:lnTo>
                <a:lnTo>
                  <a:pt x="2005815" y="871651"/>
                </a:lnTo>
                <a:lnTo>
                  <a:pt x="2005815" y="932320"/>
                </a:lnTo>
                <a:lnTo>
                  <a:pt x="1841096" y="932320"/>
                </a:lnTo>
                <a:lnTo>
                  <a:pt x="1841096" y="997119"/>
                </a:lnTo>
                <a:lnTo>
                  <a:pt x="1853815" y="999025"/>
                </a:lnTo>
                <a:lnTo>
                  <a:pt x="1865899" y="1001566"/>
                </a:lnTo>
                <a:lnTo>
                  <a:pt x="1877983" y="1004107"/>
                </a:lnTo>
                <a:lnTo>
                  <a:pt x="1890066" y="1007601"/>
                </a:lnTo>
                <a:lnTo>
                  <a:pt x="1901514" y="1011095"/>
                </a:lnTo>
                <a:lnTo>
                  <a:pt x="1912962" y="1015224"/>
                </a:lnTo>
                <a:lnTo>
                  <a:pt x="1923773" y="1019354"/>
                </a:lnTo>
                <a:lnTo>
                  <a:pt x="1934903" y="1024118"/>
                </a:lnTo>
                <a:lnTo>
                  <a:pt x="1945715" y="1029200"/>
                </a:lnTo>
                <a:lnTo>
                  <a:pt x="1956208" y="1034918"/>
                </a:lnTo>
                <a:lnTo>
                  <a:pt x="1966384" y="1040635"/>
                </a:lnTo>
                <a:lnTo>
                  <a:pt x="1976242" y="1046988"/>
                </a:lnTo>
                <a:lnTo>
                  <a:pt x="1986099" y="1053659"/>
                </a:lnTo>
                <a:lnTo>
                  <a:pt x="1995321" y="1060329"/>
                </a:lnTo>
                <a:lnTo>
                  <a:pt x="2003907" y="1067635"/>
                </a:lnTo>
                <a:lnTo>
                  <a:pt x="2012811" y="1074940"/>
                </a:lnTo>
                <a:lnTo>
                  <a:pt x="2021396" y="1082881"/>
                </a:lnTo>
                <a:lnTo>
                  <a:pt x="2029028" y="1090822"/>
                </a:lnTo>
                <a:lnTo>
                  <a:pt x="2036978" y="1099081"/>
                </a:lnTo>
                <a:lnTo>
                  <a:pt x="2044292" y="1107975"/>
                </a:lnTo>
                <a:lnTo>
                  <a:pt x="2051288" y="1116551"/>
                </a:lnTo>
                <a:lnTo>
                  <a:pt x="2057965" y="1125445"/>
                </a:lnTo>
                <a:lnTo>
                  <a:pt x="2064325" y="1135292"/>
                </a:lnTo>
                <a:lnTo>
                  <a:pt x="2069731" y="1144821"/>
                </a:lnTo>
                <a:lnTo>
                  <a:pt x="2075455" y="1154350"/>
                </a:lnTo>
                <a:lnTo>
                  <a:pt x="2080225" y="1164515"/>
                </a:lnTo>
                <a:lnTo>
                  <a:pt x="2084995" y="1174679"/>
                </a:lnTo>
                <a:lnTo>
                  <a:pt x="2089128" y="1185161"/>
                </a:lnTo>
                <a:lnTo>
                  <a:pt x="2092626" y="1195643"/>
                </a:lnTo>
                <a:lnTo>
                  <a:pt x="2095488" y="1206761"/>
                </a:lnTo>
                <a:lnTo>
                  <a:pt x="2098668" y="1217560"/>
                </a:lnTo>
                <a:lnTo>
                  <a:pt x="2100894" y="1228995"/>
                </a:lnTo>
                <a:lnTo>
                  <a:pt x="2103438" y="1336675"/>
                </a:lnTo>
                <a:lnTo>
                  <a:pt x="1485900" y="1336675"/>
                </a:lnTo>
                <a:lnTo>
                  <a:pt x="1488444" y="1228995"/>
                </a:lnTo>
                <a:lnTo>
                  <a:pt x="1490670" y="1217560"/>
                </a:lnTo>
                <a:lnTo>
                  <a:pt x="1493214" y="1206761"/>
                </a:lnTo>
                <a:lnTo>
                  <a:pt x="1496712" y="1195643"/>
                </a:lnTo>
                <a:lnTo>
                  <a:pt x="1500210" y="1185161"/>
                </a:lnTo>
                <a:lnTo>
                  <a:pt x="1504343" y="1174679"/>
                </a:lnTo>
                <a:lnTo>
                  <a:pt x="1508795" y="1164515"/>
                </a:lnTo>
                <a:lnTo>
                  <a:pt x="1513565" y="1154350"/>
                </a:lnTo>
                <a:lnTo>
                  <a:pt x="1519289" y="1144821"/>
                </a:lnTo>
                <a:lnTo>
                  <a:pt x="1525013" y="1135292"/>
                </a:lnTo>
                <a:lnTo>
                  <a:pt x="1531055" y="1125763"/>
                </a:lnTo>
                <a:lnTo>
                  <a:pt x="1537732" y="1116551"/>
                </a:lnTo>
                <a:lnTo>
                  <a:pt x="1544728" y="1107975"/>
                </a:lnTo>
                <a:lnTo>
                  <a:pt x="1552042" y="1099081"/>
                </a:lnTo>
                <a:lnTo>
                  <a:pt x="1559674" y="1090822"/>
                </a:lnTo>
                <a:lnTo>
                  <a:pt x="1567942" y="1082881"/>
                </a:lnTo>
                <a:lnTo>
                  <a:pt x="1576209" y="1074940"/>
                </a:lnTo>
                <a:lnTo>
                  <a:pt x="1584795" y="1067635"/>
                </a:lnTo>
                <a:lnTo>
                  <a:pt x="1593699" y="1060329"/>
                </a:lnTo>
                <a:lnTo>
                  <a:pt x="1603239" y="1053659"/>
                </a:lnTo>
                <a:lnTo>
                  <a:pt x="1613096" y="1046988"/>
                </a:lnTo>
                <a:lnTo>
                  <a:pt x="1622954" y="1040635"/>
                </a:lnTo>
                <a:lnTo>
                  <a:pt x="1632812" y="1034918"/>
                </a:lnTo>
                <a:lnTo>
                  <a:pt x="1643305" y="1029200"/>
                </a:lnTo>
                <a:lnTo>
                  <a:pt x="1654117" y="1024118"/>
                </a:lnTo>
                <a:lnTo>
                  <a:pt x="1664929" y="1019671"/>
                </a:lnTo>
                <a:lnTo>
                  <a:pt x="1676058" y="1015224"/>
                </a:lnTo>
                <a:lnTo>
                  <a:pt x="1687506" y="1011095"/>
                </a:lnTo>
                <a:lnTo>
                  <a:pt x="1699272" y="1007601"/>
                </a:lnTo>
                <a:lnTo>
                  <a:pt x="1711355" y="1004107"/>
                </a:lnTo>
                <a:lnTo>
                  <a:pt x="1723439" y="1001566"/>
                </a:lnTo>
                <a:lnTo>
                  <a:pt x="1735523" y="999025"/>
                </a:lnTo>
                <a:lnTo>
                  <a:pt x="1747924" y="997119"/>
                </a:lnTo>
                <a:lnTo>
                  <a:pt x="1747924" y="932320"/>
                </a:lnTo>
                <a:lnTo>
                  <a:pt x="1583205" y="932320"/>
                </a:lnTo>
                <a:lnTo>
                  <a:pt x="1583205" y="871651"/>
                </a:lnTo>
                <a:lnTo>
                  <a:pt x="1586385" y="871334"/>
                </a:lnTo>
                <a:lnTo>
                  <a:pt x="1590201" y="870698"/>
                </a:lnTo>
                <a:lnTo>
                  <a:pt x="1594971" y="869110"/>
                </a:lnTo>
                <a:lnTo>
                  <a:pt x="1600377" y="867204"/>
                </a:lnTo>
                <a:lnTo>
                  <a:pt x="1606736" y="864663"/>
                </a:lnTo>
                <a:lnTo>
                  <a:pt x="1613414" y="861487"/>
                </a:lnTo>
                <a:lnTo>
                  <a:pt x="1620410" y="857358"/>
                </a:lnTo>
                <a:lnTo>
                  <a:pt x="1624226" y="854816"/>
                </a:lnTo>
                <a:lnTo>
                  <a:pt x="1627406" y="851958"/>
                </a:lnTo>
                <a:lnTo>
                  <a:pt x="1630586" y="848464"/>
                </a:lnTo>
                <a:lnTo>
                  <a:pt x="1634084" y="845287"/>
                </a:lnTo>
                <a:lnTo>
                  <a:pt x="1637264" y="841476"/>
                </a:lnTo>
                <a:lnTo>
                  <a:pt x="1640444" y="837346"/>
                </a:lnTo>
                <a:lnTo>
                  <a:pt x="1643305" y="832899"/>
                </a:lnTo>
                <a:lnTo>
                  <a:pt x="1646167" y="828135"/>
                </a:lnTo>
                <a:lnTo>
                  <a:pt x="1648393" y="823052"/>
                </a:lnTo>
                <a:lnTo>
                  <a:pt x="1650619" y="817653"/>
                </a:lnTo>
                <a:lnTo>
                  <a:pt x="1652845" y="811617"/>
                </a:lnTo>
                <a:lnTo>
                  <a:pt x="1654435" y="805265"/>
                </a:lnTo>
                <a:lnTo>
                  <a:pt x="1655707" y="798594"/>
                </a:lnTo>
                <a:lnTo>
                  <a:pt x="1656979" y="791289"/>
                </a:lnTo>
                <a:lnTo>
                  <a:pt x="1657297" y="783983"/>
                </a:lnTo>
                <a:lnTo>
                  <a:pt x="1657615" y="775724"/>
                </a:lnTo>
                <a:lnTo>
                  <a:pt x="1657933" y="767466"/>
                </a:lnTo>
                <a:lnTo>
                  <a:pt x="1658569" y="758889"/>
                </a:lnTo>
                <a:lnTo>
                  <a:pt x="1659205" y="750631"/>
                </a:lnTo>
                <a:lnTo>
                  <a:pt x="1660477" y="742690"/>
                </a:lnTo>
                <a:lnTo>
                  <a:pt x="1662067" y="734431"/>
                </a:lnTo>
                <a:lnTo>
                  <a:pt x="1663975" y="726808"/>
                </a:lnTo>
                <a:lnTo>
                  <a:pt x="1666201" y="718867"/>
                </a:lnTo>
                <a:lnTo>
                  <a:pt x="1668427" y="711561"/>
                </a:lnTo>
                <a:lnTo>
                  <a:pt x="1671289" y="704255"/>
                </a:lnTo>
                <a:lnTo>
                  <a:pt x="1674151" y="697267"/>
                </a:lnTo>
                <a:lnTo>
                  <a:pt x="1677648" y="690597"/>
                </a:lnTo>
                <a:lnTo>
                  <a:pt x="1680828" y="683609"/>
                </a:lnTo>
                <a:lnTo>
                  <a:pt x="1684962" y="677256"/>
                </a:lnTo>
                <a:lnTo>
                  <a:pt x="1689096" y="670903"/>
                </a:lnTo>
                <a:lnTo>
                  <a:pt x="1693230" y="665186"/>
                </a:lnTo>
                <a:lnTo>
                  <a:pt x="1698000" y="659151"/>
                </a:lnTo>
                <a:lnTo>
                  <a:pt x="1702770" y="654068"/>
                </a:lnTo>
                <a:lnTo>
                  <a:pt x="1707540" y="648986"/>
                </a:lnTo>
                <a:lnTo>
                  <a:pt x="1712627" y="643904"/>
                </a:lnTo>
                <a:lnTo>
                  <a:pt x="1718351" y="639457"/>
                </a:lnTo>
                <a:lnTo>
                  <a:pt x="1723757" y="635010"/>
                </a:lnTo>
                <a:lnTo>
                  <a:pt x="1729163" y="631198"/>
                </a:lnTo>
                <a:lnTo>
                  <a:pt x="1735205" y="627387"/>
                </a:lnTo>
                <a:lnTo>
                  <a:pt x="1741565" y="624210"/>
                </a:lnTo>
                <a:lnTo>
                  <a:pt x="1747288" y="621352"/>
                </a:lnTo>
                <a:lnTo>
                  <a:pt x="1753966" y="618810"/>
                </a:lnTo>
                <a:lnTo>
                  <a:pt x="1760326" y="616587"/>
                </a:lnTo>
                <a:lnTo>
                  <a:pt x="1767004" y="614681"/>
                </a:lnTo>
                <a:lnTo>
                  <a:pt x="1773682" y="613093"/>
                </a:lnTo>
                <a:lnTo>
                  <a:pt x="1780677" y="612140"/>
                </a:lnTo>
                <a:lnTo>
                  <a:pt x="1787673" y="611187"/>
                </a:lnTo>
                <a:close/>
                <a:moveTo>
                  <a:pt x="630238" y="565150"/>
                </a:moveTo>
                <a:lnTo>
                  <a:pt x="639136" y="565468"/>
                </a:lnTo>
                <a:lnTo>
                  <a:pt x="647397" y="566420"/>
                </a:lnTo>
                <a:lnTo>
                  <a:pt x="655977" y="567372"/>
                </a:lnTo>
                <a:lnTo>
                  <a:pt x="664557" y="569276"/>
                </a:lnTo>
                <a:lnTo>
                  <a:pt x="672501" y="571498"/>
                </a:lnTo>
                <a:lnTo>
                  <a:pt x="680762" y="574354"/>
                </a:lnTo>
                <a:lnTo>
                  <a:pt x="689024" y="577211"/>
                </a:lnTo>
                <a:lnTo>
                  <a:pt x="696333" y="581020"/>
                </a:lnTo>
                <a:lnTo>
                  <a:pt x="703959" y="585463"/>
                </a:lnTo>
                <a:lnTo>
                  <a:pt x="711268" y="589907"/>
                </a:lnTo>
                <a:lnTo>
                  <a:pt x="718258" y="594667"/>
                </a:lnTo>
                <a:lnTo>
                  <a:pt x="725249" y="600063"/>
                </a:lnTo>
                <a:lnTo>
                  <a:pt x="731922" y="605776"/>
                </a:lnTo>
                <a:lnTo>
                  <a:pt x="738278" y="611489"/>
                </a:lnTo>
                <a:lnTo>
                  <a:pt x="744633" y="618154"/>
                </a:lnTo>
                <a:lnTo>
                  <a:pt x="750353" y="624820"/>
                </a:lnTo>
                <a:lnTo>
                  <a:pt x="756072" y="632437"/>
                </a:lnTo>
                <a:lnTo>
                  <a:pt x="761474" y="639737"/>
                </a:lnTo>
                <a:lnTo>
                  <a:pt x="766241" y="647354"/>
                </a:lnTo>
                <a:lnTo>
                  <a:pt x="771007" y="655289"/>
                </a:lnTo>
                <a:lnTo>
                  <a:pt x="775456" y="663541"/>
                </a:lnTo>
                <a:lnTo>
                  <a:pt x="779587" y="672111"/>
                </a:lnTo>
                <a:lnTo>
                  <a:pt x="783400" y="680998"/>
                </a:lnTo>
                <a:lnTo>
                  <a:pt x="786895" y="690202"/>
                </a:lnTo>
                <a:lnTo>
                  <a:pt x="790073" y="699406"/>
                </a:lnTo>
                <a:lnTo>
                  <a:pt x="792615" y="708611"/>
                </a:lnTo>
                <a:lnTo>
                  <a:pt x="794839" y="718450"/>
                </a:lnTo>
                <a:lnTo>
                  <a:pt x="796746" y="728606"/>
                </a:lnTo>
                <a:lnTo>
                  <a:pt x="798017" y="738445"/>
                </a:lnTo>
                <a:lnTo>
                  <a:pt x="799288" y="748919"/>
                </a:lnTo>
                <a:lnTo>
                  <a:pt x="799923" y="759076"/>
                </a:lnTo>
                <a:lnTo>
                  <a:pt x="800241" y="769550"/>
                </a:lnTo>
                <a:lnTo>
                  <a:pt x="799923" y="777802"/>
                </a:lnTo>
                <a:lnTo>
                  <a:pt x="799606" y="786054"/>
                </a:lnTo>
                <a:lnTo>
                  <a:pt x="798970" y="793989"/>
                </a:lnTo>
                <a:lnTo>
                  <a:pt x="798017" y="801923"/>
                </a:lnTo>
                <a:lnTo>
                  <a:pt x="797064" y="809541"/>
                </a:lnTo>
                <a:lnTo>
                  <a:pt x="795475" y="817476"/>
                </a:lnTo>
                <a:lnTo>
                  <a:pt x="793568" y="825093"/>
                </a:lnTo>
                <a:lnTo>
                  <a:pt x="791979" y="832710"/>
                </a:lnTo>
                <a:lnTo>
                  <a:pt x="789755" y="840328"/>
                </a:lnTo>
                <a:lnTo>
                  <a:pt x="787531" y="847310"/>
                </a:lnTo>
                <a:lnTo>
                  <a:pt x="784671" y="854293"/>
                </a:lnTo>
                <a:lnTo>
                  <a:pt x="781811" y="861276"/>
                </a:lnTo>
                <a:lnTo>
                  <a:pt x="778951" y="868258"/>
                </a:lnTo>
                <a:lnTo>
                  <a:pt x="775456" y="874923"/>
                </a:lnTo>
                <a:lnTo>
                  <a:pt x="772278" y="880954"/>
                </a:lnTo>
                <a:lnTo>
                  <a:pt x="768465" y="887619"/>
                </a:lnTo>
                <a:lnTo>
                  <a:pt x="764970" y="893649"/>
                </a:lnTo>
                <a:lnTo>
                  <a:pt x="760839" y="899680"/>
                </a:lnTo>
                <a:lnTo>
                  <a:pt x="756708" y="905393"/>
                </a:lnTo>
                <a:lnTo>
                  <a:pt x="752259" y="911106"/>
                </a:lnTo>
                <a:lnTo>
                  <a:pt x="747810" y="916501"/>
                </a:lnTo>
                <a:lnTo>
                  <a:pt x="743044" y="921580"/>
                </a:lnTo>
                <a:lnTo>
                  <a:pt x="738278" y="926341"/>
                </a:lnTo>
                <a:lnTo>
                  <a:pt x="733193" y="931101"/>
                </a:lnTo>
                <a:lnTo>
                  <a:pt x="728109" y="936180"/>
                </a:lnTo>
                <a:lnTo>
                  <a:pt x="722707" y="939988"/>
                </a:lnTo>
                <a:lnTo>
                  <a:pt x="717305" y="944114"/>
                </a:lnTo>
                <a:lnTo>
                  <a:pt x="711903" y="948241"/>
                </a:lnTo>
                <a:lnTo>
                  <a:pt x="706183" y="951414"/>
                </a:lnTo>
                <a:lnTo>
                  <a:pt x="700464" y="954906"/>
                </a:lnTo>
                <a:lnTo>
                  <a:pt x="694426" y="958080"/>
                </a:lnTo>
                <a:lnTo>
                  <a:pt x="688071" y="960619"/>
                </a:lnTo>
                <a:lnTo>
                  <a:pt x="688071" y="1044727"/>
                </a:lnTo>
                <a:lnTo>
                  <a:pt x="703641" y="1047266"/>
                </a:lnTo>
                <a:lnTo>
                  <a:pt x="718894" y="1050440"/>
                </a:lnTo>
                <a:lnTo>
                  <a:pt x="733829" y="1053614"/>
                </a:lnTo>
                <a:lnTo>
                  <a:pt x="748764" y="1057740"/>
                </a:lnTo>
                <a:lnTo>
                  <a:pt x="763063" y="1062184"/>
                </a:lnTo>
                <a:lnTo>
                  <a:pt x="777045" y="1066945"/>
                </a:lnTo>
                <a:lnTo>
                  <a:pt x="791026" y="1072340"/>
                </a:lnTo>
                <a:lnTo>
                  <a:pt x="804690" y="1078371"/>
                </a:lnTo>
                <a:lnTo>
                  <a:pt x="818036" y="1085036"/>
                </a:lnTo>
                <a:lnTo>
                  <a:pt x="831064" y="1091701"/>
                </a:lnTo>
                <a:lnTo>
                  <a:pt x="843775" y="1099001"/>
                </a:lnTo>
                <a:lnTo>
                  <a:pt x="856167" y="1106618"/>
                </a:lnTo>
                <a:lnTo>
                  <a:pt x="867925" y="1114871"/>
                </a:lnTo>
                <a:lnTo>
                  <a:pt x="879682" y="1123440"/>
                </a:lnTo>
                <a:lnTo>
                  <a:pt x="890804" y="1132010"/>
                </a:lnTo>
                <a:lnTo>
                  <a:pt x="901925" y="1141214"/>
                </a:lnTo>
                <a:lnTo>
                  <a:pt x="912094" y="1151370"/>
                </a:lnTo>
                <a:lnTo>
                  <a:pt x="921944" y="1161210"/>
                </a:lnTo>
                <a:lnTo>
                  <a:pt x="931795" y="1171683"/>
                </a:lnTo>
                <a:lnTo>
                  <a:pt x="940692" y="1182157"/>
                </a:lnTo>
                <a:lnTo>
                  <a:pt x="949272" y="1193266"/>
                </a:lnTo>
                <a:lnTo>
                  <a:pt x="957534" y="1204692"/>
                </a:lnTo>
                <a:lnTo>
                  <a:pt x="965160" y="1216118"/>
                </a:lnTo>
                <a:lnTo>
                  <a:pt x="972151" y="1227862"/>
                </a:lnTo>
                <a:lnTo>
                  <a:pt x="979142" y="1240557"/>
                </a:lnTo>
                <a:lnTo>
                  <a:pt x="985179" y="1252618"/>
                </a:lnTo>
                <a:lnTo>
                  <a:pt x="991217" y="1265631"/>
                </a:lnTo>
                <a:lnTo>
                  <a:pt x="995983" y="1278327"/>
                </a:lnTo>
                <a:lnTo>
                  <a:pt x="1000749" y="1291657"/>
                </a:lnTo>
                <a:lnTo>
                  <a:pt x="1004880" y="1304988"/>
                </a:lnTo>
                <a:lnTo>
                  <a:pt x="1008058" y="1318635"/>
                </a:lnTo>
                <a:lnTo>
                  <a:pt x="1010600" y="1332600"/>
                </a:lnTo>
                <a:lnTo>
                  <a:pt x="1014413" y="1484313"/>
                </a:lnTo>
                <a:lnTo>
                  <a:pt x="246063" y="1484313"/>
                </a:lnTo>
                <a:lnTo>
                  <a:pt x="249876" y="1332600"/>
                </a:lnTo>
                <a:lnTo>
                  <a:pt x="252419" y="1318635"/>
                </a:lnTo>
                <a:lnTo>
                  <a:pt x="255596" y="1304988"/>
                </a:lnTo>
                <a:lnTo>
                  <a:pt x="259727" y="1291657"/>
                </a:lnTo>
                <a:lnTo>
                  <a:pt x="264176" y="1278327"/>
                </a:lnTo>
                <a:lnTo>
                  <a:pt x="269260" y="1265631"/>
                </a:lnTo>
                <a:lnTo>
                  <a:pt x="275297" y="1252618"/>
                </a:lnTo>
                <a:lnTo>
                  <a:pt x="281017" y="1240557"/>
                </a:lnTo>
                <a:lnTo>
                  <a:pt x="288008" y="1227862"/>
                </a:lnTo>
                <a:lnTo>
                  <a:pt x="294999" y="1216118"/>
                </a:lnTo>
                <a:lnTo>
                  <a:pt x="302943" y="1204692"/>
                </a:lnTo>
                <a:lnTo>
                  <a:pt x="310887" y="1193266"/>
                </a:lnTo>
                <a:lnTo>
                  <a:pt x="319784" y="1182157"/>
                </a:lnTo>
                <a:lnTo>
                  <a:pt x="328682" y="1171683"/>
                </a:lnTo>
                <a:lnTo>
                  <a:pt x="338214" y="1161210"/>
                </a:lnTo>
                <a:lnTo>
                  <a:pt x="348383" y="1151370"/>
                </a:lnTo>
                <a:lnTo>
                  <a:pt x="358869" y="1141214"/>
                </a:lnTo>
                <a:lnTo>
                  <a:pt x="369673" y="1132010"/>
                </a:lnTo>
                <a:lnTo>
                  <a:pt x="380795" y="1123440"/>
                </a:lnTo>
                <a:lnTo>
                  <a:pt x="392552" y="1114871"/>
                </a:lnTo>
                <a:lnTo>
                  <a:pt x="404309" y="1106618"/>
                </a:lnTo>
                <a:lnTo>
                  <a:pt x="417020" y="1099001"/>
                </a:lnTo>
                <a:lnTo>
                  <a:pt x="429412" y="1091701"/>
                </a:lnTo>
                <a:lnTo>
                  <a:pt x="442441" y="1085036"/>
                </a:lnTo>
                <a:lnTo>
                  <a:pt x="455787" y="1078371"/>
                </a:lnTo>
                <a:lnTo>
                  <a:pt x="469450" y="1072340"/>
                </a:lnTo>
                <a:lnTo>
                  <a:pt x="483432" y="1066945"/>
                </a:lnTo>
                <a:lnTo>
                  <a:pt x="497413" y="1062184"/>
                </a:lnTo>
                <a:lnTo>
                  <a:pt x="511713" y="1057740"/>
                </a:lnTo>
                <a:lnTo>
                  <a:pt x="526648" y="1053614"/>
                </a:lnTo>
                <a:lnTo>
                  <a:pt x="541582" y="1050440"/>
                </a:lnTo>
                <a:lnTo>
                  <a:pt x="556835" y="1047266"/>
                </a:lnTo>
                <a:lnTo>
                  <a:pt x="571770" y="1044727"/>
                </a:lnTo>
                <a:lnTo>
                  <a:pt x="571770" y="960619"/>
                </a:lnTo>
                <a:lnTo>
                  <a:pt x="566050" y="958080"/>
                </a:lnTo>
                <a:lnTo>
                  <a:pt x="560013" y="954906"/>
                </a:lnTo>
                <a:lnTo>
                  <a:pt x="554293" y="951414"/>
                </a:lnTo>
                <a:lnTo>
                  <a:pt x="548573" y="948241"/>
                </a:lnTo>
                <a:lnTo>
                  <a:pt x="543171" y="944114"/>
                </a:lnTo>
                <a:lnTo>
                  <a:pt x="537452" y="939988"/>
                </a:lnTo>
                <a:lnTo>
                  <a:pt x="532367" y="935545"/>
                </a:lnTo>
                <a:lnTo>
                  <a:pt x="527283" y="931101"/>
                </a:lnTo>
                <a:lnTo>
                  <a:pt x="522199" y="926341"/>
                </a:lnTo>
                <a:lnTo>
                  <a:pt x="517433" y="921580"/>
                </a:lnTo>
                <a:lnTo>
                  <a:pt x="512348" y="916501"/>
                </a:lnTo>
                <a:lnTo>
                  <a:pt x="507900" y="911106"/>
                </a:lnTo>
                <a:lnTo>
                  <a:pt x="503769" y="905393"/>
                </a:lnTo>
                <a:lnTo>
                  <a:pt x="499638" y="899680"/>
                </a:lnTo>
                <a:lnTo>
                  <a:pt x="495507" y="893649"/>
                </a:lnTo>
                <a:lnTo>
                  <a:pt x="491694" y="887302"/>
                </a:lnTo>
                <a:lnTo>
                  <a:pt x="488198" y="880954"/>
                </a:lnTo>
                <a:lnTo>
                  <a:pt x="484385" y="874923"/>
                </a:lnTo>
                <a:lnTo>
                  <a:pt x="481525" y="868258"/>
                </a:lnTo>
                <a:lnTo>
                  <a:pt x="478665" y="861276"/>
                </a:lnTo>
                <a:lnTo>
                  <a:pt x="475488" y="854293"/>
                </a:lnTo>
                <a:lnTo>
                  <a:pt x="472946" y="847310"/>
                </a:lnTo>
                <a:lnTo>
                  <a:pt x="470404" y="839693"/>
                </a:lnTo>
                <a:lnTo>
                  <a:pt x="468497" y="832393"/>
                </a:lnTo>
                <a:lnTo>
                  <a:pt x="466273" y="825093"/>
                </a:lnTo>
                <a:lnTo>
                  <a:pt x="465002" y="817476"/>
                </a:lnTo>
                <a:lnTo>
                  <a:pt x="463413" y="809541"/>
                </a:lnTo>
                <a:lnTo>
                  <a:pt x="462142" y="801923"/>
                </a:lnTo>
                <a:lnTo>
                  <a:pt x="461189" y="793989"/>
                </a:lnTo>
                <a:lnTo>
                  <a:pt x="460871" y="786054"/>
                </a:lnTo>
                <a:lnTo>
                  <a:pt x="460235" y="777802"/>
                </a:lnTo>
                <a:lnTo>
                  <a:pt x="460235" y="769550"/>
                </a:lnTo>
                <a:lnTo>
                  <a:pt x="460553" y="759076"/>
                </a:lnTo>
                <a:lnTo>
                  <a:pt x="460871" y="748919"/>
                </a:lnTo>
                <a:lnTo>
                  <a:pt x="461824" y="738445"/>
                </a:lnTo>
                <a:lnTo>
                  <a:pt x="463413" y="728606"/>
                </a:lnTo>
                <a:lnTo>
                  <a:pt x="465637" y="718450"/>
                </a:lnTo>
                <a:lnTo>
                  <a:pt x="467862" y="708611"/>
                </a:lnTo>
                <a:lnTo>
                  <a:pt x="470404" y="699406"/>
                </a:lnTo>
                <a:lnTo>
                  <a:pt x="473264" y="690202"/>
                </a:lnTo>
                <a:lnTo>
                  <a:pt x="477077" y="680998"/>
                </a:lnTo>
                <a:lnTo>
                  <a:pt x="480890" y="672111"/>
                </a:lnTo>
                <a:lnTo>
                  <a:pt x="484703" y="663541"/>
                </a:lnTo>
                <a:lnTo>
                  <a:pt x="489152" y="655289"/>
                </a:lnTo>
                <a:lnTo>
                  <a:pt x="493918" y="647354"/>
                </a:lnTo>
                <a:lnTo>
                  <a:pt x="498685" y="639737"/>
                </a:lnTo>
                <a:lnTo>
                  <a:pt x="504404" y="632437"/>
                </a:lnTo>
                <a:lnTo>
                  <a:pt x="509806" y="624820"/>
                </a:lnTo>
                <a:lnTo>
                  <a:pt x="515844" y="618154"/>
                </a:lnTo>
                <a:lnTo>
                  <a:pt x="522199" y="611489"/>
                </a:lnTo>
                <a:lnTo>
                  <a:pt x="528236" y="605776"/>
                </a:lnTo>
                <a:lnTo>
                  <a:pt x="534909" y="600063"/>
                </a:lnTo>
                <a:lnTo>
                  <a:pt x="541900" y="594667"/>
                </a:lnTo>
                <a:lnTo>
                  <a:pt x="548891" y="589907"/>
                </a:lnTo>
                <a:lnTo>
                  <a:pt x="556517" y="585463"/>
                </a:lnTo>
                <a:lnTo>
                  <a:pt x="564144" y="581020"/>
                </a:lnTo>
                <a:lnTo>
                  <a:pt x="571770" y="577211"/>
                </a:lnTo>
                <a:lnTo>
                  <a:pt x="579714" y="574354"/>
                </a:lnTo>
                <a:lnTo>
                  <a:pt x="587658" y="571498"/>
                </a:lnTo>
                <a:lnTo>
                  <a:pt x="595920" y="569276"/>
                </a:lnTo>
                <a:lnTo>
                  <a:pt x="604499" y="567372"/>
                </a:lnTo>
                <a:lnTo>
                  <a:pt x="612761" y="566420"/>
                </a:lnTo>
                <a:lnTo>
                  <a:pt x="621659" y="565468"/>
                </a:lnTo>
                <a:lnTo>
                  <a:pt x="630238" y="565150"/>
                </a:lnTo>
                <a:close/>
                <a:moveTo>
                  <a:pt x="181836" y="158167"/>
                </a:moveTo>
                <a:lnTo>
                  <a:pt x="178980" y="158484"/>
                </a:lnTo>
                <a:lnTo>
                  <a:pt x="176441" y="159119"/>
                </a:lnTo>
                <a:lnTo>
                  <a:pt x="173902" y="160390"/>
                </a:lnTo>
                <a:lnTo>
                  <a:pt x="171681" y="161343"/>
                </a:lnTo>
                <a:lnTo>
                  <a:pt x="169459" y="162613"/>
                </a:lnTo>
                <a:lnTo>
                  <a:pt x="167238" y="163884"/>
                </a:lnTo>
                <a:lnTo>
                  <a:pt x="165651" y="165789"/>
                </a:lnTo>
                <a:lnTo>
                  <a:pt x="164065" y="167695"/>
                </a:lnTo>
                <a:lnTo>
                  <a:pt x="162478" y="169918"/>
                </a:lnTo>
                <a:lnTo>
                  <a:pt x="161209" y="171824"/>
                </a:lnTo>
                <a:lnTo>
                  <a:pt x="159939" y="174364"/>
                </a:lnTo>
                <a:lnTo>
                  <a:pt x="159305" y="176588"/>
                </a:lnTo>
                <a:lnTo>
                  <a:pt x="158352" y="179128"/>
                </a:lnTo>
                <a:lnTo>
                  <a:pt x="158035" y="181669"/>
                </a:lnTo>
                <a:lnTo>
                  <a:pt x="157718" y="184210"/>
                </a:lnTo>
                <a:lnTo>
                  <a:pt x="157718" y="1440334"/>
                </a:lnTo>
                <a:lnTo>
                  <a:pt x="158352" y="1447639"/>
                </a:lnTo>
                <a:lnTo>
                  <a:pt x="159622" y="1454944"/>
                </a:lnTo>
                <a:lnTo>
                  <a:pt x="161526" y="1463202"/>
                </a:lnTo>
                <a:lnTo>
                  <a:pt x="164065" y="1471142"/>
                </a:lnTo>
                <a:lnTo>
                  <a:pt x="167238" y="1479717"/>
                </a:lnTo>
                <a:lnTo>
                  <a:pt x="171363" y="1488610"/>
                </a:lnTo>
                <a:lnTo>
                  <a:pt x="175806" y="1497185"/>
                </a:lnTo>
                <a:lnTo>
                  <a:pt x="181201" y="1506078"/>
                </a:lnTo>
                <a:lnTo>
                  <a:pt x="187230" y="1514336"/>
                </a:lnTo>
                <a:lnTo>
                  <a:pt x="193577" y="1522594"/>
                </a:lnTo>
                <a:lnTo>
                  <a:pt x="200876" y="1530534"/>
                </a:lnTo>
                <a:lnTo>
                  <a:pt x="208492" y="1538156"/>
                </a:lnTo>
                <a:lnTo>
                  <a:pt x="216743" y="1545143"/>
                </a:lnTo>
                <a:lnTo>
                  <a:pt x="225629" y="1551178"/>
                </a:lnTo>
                <a:lnTo>
                  <a:pt x="230389" y="1554354"/>
                </a:lnTo>
                <a:lnTo>
                  <a:pt x="235149" y="1557212"/>
                </a:lnTo>
                <a:lnTo>
                  <a:pt x="239909" y="1559753"/>
                </a:lnTo>
                <a:lnTo>
                  <a:pt x="244669" y="1561976"/>
                </a:lnTo>
                <a:lnTo>
                  <a:pt x="1018979" y="1561976"/>
                </a:lnTo>
                <a:lnTo>
                  <a:pt x="1018979" y="1559436"/>
                </a:lnTo>
                <a:lnTo>
                  <a:pt x="1028182" y="1554354"/>
                </a:lnTo>
                <a:lnTo>
                  <a:pt x="1037068" y="1548637"/>
                </a:lnTo>
                <a:lnTo>
                  <a:pt x="1045636" y="1542603"/>
                </a:lnTo>
                <a:lnTo>
                  <a:pt x="1053252" y="1535298"/>
                </a:lnTo>
                <a:lnTo>
                  <a:pt x="1060551" y="1527993"/>
                </a:lnTo>
                <a:lnTo>
                  <a:pt x="1067532" y="1520370"/>
                </a:lnTo>
                <a:lnTo>
                  <a:pt x="1073879" y="1512113"/>
                </a:lnTo>
                <a:lnTo>
                  <a:pt x="1079908" y="1504173"/>
                </a:lnTo>
                <a:lnTo>
                  <a:pt x="1084986" y="1495597"/>
                </a:lnTo>
                <a:lnTo>
                  <a:pt x="1089429" y="1487022"/>
                </a:lnTo>
                <a:lnTo>
                  <a:pt x="1093554" y="1479082"/>
                </a:lnTo>
                <a:lnTo>
                  <a:pt x="1096728" y="1470507"/>
                </a:lnTo>
                <a:lnTo>
                  <a:pt x="1099266" y="1462884"/>
                </a:lnTo>
                <a:lnTo>
                  <a:pt x="1101170" y="1454626"/>
                </a:lnTo>
                <a:lnTo>
                  <a:pt x="1102122" y="1447321"/>
                </a:lnTo>
                <a:lnTo>
                  <a:pt x="1102757" y="1440334"/>
                </a:lnTo>
                <a:lnTo>
                  <a:pt x="1102757" y="184210"/>
                </a:lnTo>
                <a:lnTo>
                  <a:pt x="1102122" y="181669"/>
                </a:lnTo>
                <a:lnTo>
                  <a:pt x="1101805" y="179128"/>
                </a:lnTo>
                <a:lnTo>
                  <a:pt x="1101170" y="176588"/>
                </a:lnTo>
                <a:lnTo>
                  <a:pt x="1100536" y="174364"/>
                </a:lnTo>
                <a:lnTo>
                  <a:pt x="1099266" y="171824"/>
                </a:lnTo>
                <a:lnTo>
                  <a:pt x="1097997" y="169918"/>
                </a:lnTo>
                <a:lnTo>
                  <a:pt x="1096410" y="167695"/>
                </a:lnTo>
                <a:lnTo>
                  <a:pt x="1094824" y="165789"/>
                </a:lnTo>
                <a:lnTo>
                  <a:pt x="1092919" y="163884"/>
                </a:lnTo>
                <a:lnTo>
                  <a:pt x="1090698" y="162613"/>
                </a:lnTo>
                <a:lnTo>
                  <a:pt x="1088794" y="161343"/>
                </a:lnTo>
                <a:lnTo>
                  <a:pt x="1086573" y="160390"/>
                </a:lnTo>
                <a:lnTo>
                  <a:pt x="1083716" y="159119"/>
                </a:lnTo>
                <a:lnTo>
                  <a:pt x="1081178" y="158484"/>
                </a:lnTo>
                <a:lnTo>
                  <a:pt x="1078639" y="158167"/>
                </a:lnTo>
                <a:lnTo>
                  <a:pt x="1076100" y="158167"/>
                </a:lnTo>
                <a:lnTo>
                  <a:pt x="184374" y="158167"/>
                </a:lnTo>
                <a:lnTo>
                  <a:pt x="181836" y="158167"/>
                </a:lnTo>
                <a:close/>
                <a:moveTo>
                  <a:pt x="1414463" y="157162"/>
                </a:moveTo>
                <a:lnTo>
                  <a:pt x="2153497" y="157162"/>
                </a:lnTo>
                <a:lnTo>
                  <a:pt x="2161123" y="157162"/>
                </a:lnTo>
                <a:lnTo>
                  <a:pt x="2169066" y="158114"/>
                </a:lnTo>
                <a:lnTo>
                  <a:pt x="2176374" y="158749"/>
                </a:lnTo>
                <a:lnTo>
                  <a:pt x="2183364" y="160337"/>
                </a:lnTo>
                <a:lnTo>
                  <a:pt x="2190671" y="161924"/>
                </a:lnTo>
                <a:lnTo>
                  <a:pt x="2197661" y="163829"/>
                </a:lnTo>
                <a:lnTo>
                  <a:pt x="2204651" y="166052"/>
                </a:lnTo>
                <a:lnTo>
                  <a:pt x="2211324" y="168909"/>
                </a:lnTo>
                <a:lnTo>
                  <a:pt x="2217996" y="172084"/>
                </a:lnTo>
                <a:lnTo>
                  <a:pt x="2224350" y="174942"/>
                </a:lnTo>
                <a:lnTo>
                  <a:pt x="2230387" y="178752"/>
                </a:lnTo>
                <a:lnTo>
                  <a:pt x="2236424" y="182562"/>
                </a:lnTo>
                <a:lnTo>
                  <a:pt x="2242461" y="186689"/>
                </a:lnTo>
                <a:lnTo>
                  <a:pt x="2247862" y="191134"/>
                </a:lnTo>
                <a:lnTo>
                  <a:pt x="2253264" y="195579"/>
                </a:lnTo>
                <a:lnTo>
                  <a:pt x="2258665" y="200659"/>
                </a:lnTo>
                <a:lnTo>
                  <a:pt x="2263431" y="206057"/>
                </a:lnTo>
                <a:lnTo>
                  <a:pt x="2268197" y="211137"/>
                </a:lnTo>
                <a:lnTo>
                  <a:pt x="2272645" y="216852"/>
                </a:lnTo>
                <a:lnTo>
                  <a:pt x="2276776" y="222567"/>
                </a:lnTo>
                <a:lnTo>
                  <a:pt x="2280270" y="228917"/>
                </a:lnTo>
                <a:lnTo>
                  <a:pt x="2284083" y="234949"/>
                </a:lnTo>
                <a:lnTo>
                  <a:pt x="2287261" y="241299"/>
                </a:lnTo>
                <a:lnTo>
                  <a:pt x="2290438" y="247967"/>
                </a:lnTo>
                <a:lnTo>
                  <a:pt x="2292980" y="254634"/>
                </a:lnTo>
                <a:lnTo>
                  <a:pt x="2295204" y="261619"/>
                </a:lnTo>
                <a:lnTo>
                  <a:pt x="2297428" y="268604"/>
                </a:lnTo>
                <a:lnTo>
                  <a:pt x="2298699" y="275589"/>
                </a:lnTo>
                <a:lnTo>
                  <a:pt x="2300287" y="282892"/>
                </a:lnTo>
                <a:lnTo>
                  <a:pt x="2300923" y="290512"/>
                </a:lnTo>
                <a:lnTo>
                  <a:pt x="2301876" y="297814"/>
                </a:lnTo>
                <a:lnTo>
                  <a:pt x="2301876" y="305434"/>
                </a:lnTo>
                <a:lnTo>
                  <a:pt x="2301876" y="1484630"/>
                </a:lnTo>
                <a:lnTo>
                  <a:pt x="2301876" y="1497013"/>
                </a:lnTo>
                <a:lnTo>
                  <a:pt x="2300923" y="1509078"/>
                </a:lnTo>
                <a:lnTo>
                  <a:pt x="2299652" y="1521143"/>
                </a:lnTo>
                <a:lnTo>
                  <a:pt x="2298063" y="1533208"/>
                </a:lnTo>
                <a:lnTo>
                  <a:pt x="2295839" y="1544638"/>
                </a:lnTo>
                <a:lnTo>
                  <a:pt x="2292980" y="1555433"/>
                </a:lnTo>
                <a:lnTo>
                  <a:pt x="2289802" y="1566545"/>
                </a:lnTo>
                <a:lnTo>
                  <a:pt x="2285990" y="1577340"/>
                </a:lnTo>
                <a:lnTo>
                  <a:pt x="2281859" y="1587500"/>
                </a:lnTo>
                <a:lnTo>
                  <a:pt x="2277093" y="1597660"/>
                </a:lnTo>
                <a:lnTo>
                  <a:pt x="2271374" y="1607503"/>
                </a:lnTo>
                <a:lnTo>
                  <a:pt x="2265655" y="1616710"/>
                </a:lnTo>
                <a:lnTo>
                  <a:pt x="2259300" y="1625918"/>
                </a:lnTo>
                <a:lnTo>
                  <a:pt x="2252310" y="1634808"/>
                </a:lnTo>
                <a:lnTo>
                  <a:pt x="2244685" y="1643063"/>
                </a:lnTo>
                <a:lnTo>
                  <a:pt x="2236424" y="1651000"/>
                </a:lnTo>
                <a:lnTo>
                  <a:pt x="2227846" y="1658938"/>
                </a:lnTo>
                <a:lnTo>
                  <a:pt x="2218631" y="1665923"/>
                </a:lnTo>
                <a:lnTo>
                  <a:pt x="2208782" y="1672908"/>
                </a:lnTo>
                <a:lnTo>
                  <a:pt x="2198297" y="1678940"/>
                </a:lnTo>
                <a:lnTo>
                  <a:pt x="2187494" y="1684973"/>
                </a:lnTo>
                <a:lnTo>
                  <a:pt x="2176056" y="1690370"/>
                </a:lnTo>
                <a:lnTo>
                  <a:pt x="2163664" y="1695450"/>
                </a:lnTo>
                <a:lnTo>
                  <a:pt x="2150955" y="1700213"/>
                </a:lnTo>
                <a:lnTo>
                  <a:pt x="2137611" y="1704023"/>
                </a:lnTo>
                <a:lnTo>
                  <a:pt x="2123631" y="1707515"/>
                </a:lnTo>
                <a:lnTo>
                  <a:pt x="2108698" y="1710373"/>
                </a:lnTo>
                <a:lnTo>
                  <a:pt x="2093764" y="1712913"/>
                </a:lnTo>
                <a:lnTo>
                  <a:pt x="2077878" y="1715135"/>
                </a:lnTo>
                <a:lnTo>
                  <a:pt x="2061038" y="1716405"/>
                </a:lnTo>
                <a:lnTo>
                  <a:pt x="2044199" y="1717358"/>
                </a:lnTo>
                <a:lnTo>
                  <a:pt x="2026406" y="1717675"/>
                </a:lnTo>
                <a:lnTo>
                  <a:pt x="1563159" y="1717675"/>
                </a:lnTo>
                <a:lnTo>
                  <a:pt x="1551721" y="1717358"/>
                </a:lnTo>
                <a:lnTo>
                  <a:pt x="1540601" y="1716723"/>
                </a:lnTo>
                <a:lnTo>
                  <a:pt x="1529163" y="1715453"/>
                </a:lnTo>
                <a:lnTo>
                  <a:pt x="1518042" y="1714500"/>
                </a:lnTo>
                <a:lnTo>
                  <a:pt x="1506922" y="1712913"/>
                </a:lnTo>
                <a:lnTo>
                  <a:pt x="1495801" y="1710690"/>
                </a:lnTo>
                <a:lnTo>
                  <a:pt x="1485634" y="1709103"/>
                </a:lnTo>
                <a:lnTo>
                  <a:pt x="1475149" y="1706880"/>
                </a:lnTo>
                <a:lnTo>
                  <a:pt x="1456085" y="1701800"/>
                </a:lnTo>
                <a:lnTo>
                  <a:pt x="1439246" y="1697038"/>
                </a:lnTo>
                <a:lnTo>
                  <a:pt x="1424948" y="1692593"/>
                </a:lnTo>
                <a:lnTo>
                  <a:pt x="1414463" y="1688783"/>
                </a:lnTo>
                <a:lnTo>
                  <a:pt x="1414463" y="1342708"/>
                </a:lnTo>
                <a:lnTo>
                  <a:pt x="1416687" y="1347470"/>
                </a:lnTo>
                <a:lnTo>
                  <a:pt x="1419229" y="1352233"/>
                </a:lnTo>
                <a:lnTo>
                  <a:pt x="1422088" y="1357630"/>
                </a:lnTo>
                <a:lnTo>
                  <a:pt x="1425583" y="1362393"/>
                </a:lnTo>
                <a:lnTo>
                  <a:pt x="1429078" y="1367473"/>
                </a:lnTo>
                <a:lnTo>
                  <a:pt x="1433209" y="1372235"/>
                </a:lnTo>
                <a:lnTo>
                  <a:pt x="1437657" y="1376998"/>
                </a:lnTo>
                <a:lnTo>
                  <a:pt x="1442105" y="1381760"/>
                </a:lnTo>
                <a:lnTo>
                  <a:pt x="1446871" y="1386523"/>
                </a:lnTo>
                <a:lnTo>
                  <a:pt x="1451637" y="1390968"/>
                </a:lnTo>
                <a:lnTo>
                  <a:pt x="1456721" y="1395413"/>
                </a:lnTo>
                <a:lnTo>
                  <a:pt x="1462440" y="1399540"/>
                </a:lnTo>
                <a:lnTo>
                  <a:pt x="1467523" y="1403350"/>
                </a:lnTo>
                <a:lnTo>
                  <a:pt x="1472925" y="1406525"/>
                </a:lnTo>
                <a:lnTo>
                  <a:pt x="1478644" y="1410018"/>
                </a:lnTo>
                <a:lnTo>
                  <a:pt x="1484045" y="1412558"/>
                </a:lnTo>
                <a:lnTo>
                  <a:pt x="1484045" y="1413510"/>
                </a:lnTo>
                <a:lnTo>
                  <a:pt x="2108062" y="1413510"/>
                </a:lnTo>
                <a:lnTo>
                  <a:pt x="2108062" y="1410335"/>
                </a:lnTo>
                <a:lnTo>
                  <a:pt x="2115370" y="1406208"/>
                </a:lnTo>
                <a:lnTo>
                  <a:pt x="2122360" y="1401763"/>
                </a:lnTo>
                <a:lnTo>
                  <a:pt x="2129032" y="1396683"/>
                </a:lnTo>
                <a:lnTo>
                  <a:pt x="2135387" y="1390968"/>
                </a:lnTo>
                <a:lnTo>
                  <a:pt x="2141106" y="1385253"/>
                </a:lnTo>
                <a:lnTo>
                  <a:pt x="2146825" y="1378903"/>
                </a:lnTo>
                <a:lnTo>
                  <a:pt x="2151909" y="1372235"/>
                </a:lnTo>
                <a:lnTo>
                  <a:pt x="2156357" y="1365568"/>
                </a:lnTo>
                <a:lnTo>
                  <a:pt x="2160805" y="1358900"/>
                </a:lnTo>
                <a:lnTo>
                  <a:pt x="2163982" y="1352233"/>
                </a:lnTo>
                <a:lnTo>
                  <a:pt x="2167477" y="1345883"/>
                </a:lnTo>
                <a:lnTo>
                  <a:pt x="2170019" y="1339215"/>
                </a:lnTo>
                <a:lnTo>
                  <a:pt x="2172243" y="1332865"/>
                </a:lnTo>
                <a:lnTo>
                  <a:pt x="2173832" y="1326515"/>
                </a:lnTo>
                <a:lnTo>
                  <a:pt x="2174467" y="1320800"/>
                </a:lnTo>
                <a:lnTo>
                  <a:pt x="2174785" y="1315085"/>
                </a:lnTo>
                <a:lnTo>
                  <a:pt x="2174785" y="305434"/>
                </a:lnTo>
                <a:lnTo>
                  <a:pt x="2174467" y="301307"/>
                </a:lnTo>
                <a:lnTo>
                  <a:pt x="2172879" y="297497"/>
                </a:lnTo>
                <a:lnTo>
                  <a:pt x="2171290" y="293687"/>
                </a:lnTo>
                <a:lnTo>
                  <a:pt x="2168430" y="290829"/>
                </a:lnTo>
                <a:lnTo>
                  <a:pt x="2165571" y="288289"/>
                </a:lnTo>
                <a:lnTo>
                  <a:pt x="2162076" y="286067"/>
                </a:lnTo>
                <a:lnTo>
                  <a:pt x="2157945" y="284797"/>
                </a:lnTo>
                <a:lnTo>
                  <a:pt x="2153497" y="284479"/>
                </a:lnTo>
                <a:lnTo>
                  <a:pt x="1414463" y="284479"/>
                </a:lnTo>
                <a:lnTo>
                  <a:pt x="1414463" y="157162"/>
                </a:lnTo>
                <a:close/>
                <a:moveTo>
                  <a:pt x="184374" y="0"/>
                </a:moveTo>
                <a:lnTo>
                  <a:pt x="1076100" y="0"/>
                </a:lnTo>
                <a:lnTo>
                  <a:pt x="1085621" y="317"/>
                </a:lnTo>
                <a:lnTo>
                  <a:pt x="1094824" y="953"/>
                </a:lnTo>
                <a:lnTo>
                  <a:pt x="1104026" y="1905"/>
                </a:lnTo>
                <a:lnTo>
                  <a:pt x="1113229" y="3494"/>
                </a:lnTo>
                <a:lnTo>
                  <a:pt x="1122115" y="5717"/>
                </a:lnTo>
                <a:lnTo>
                  <a:pt x="1131000" y="8258"/>
                </a:lnTo>
                <a:lnTo>
                  <a:pt x="1139568" y="11434"/>
                </a:lnTo>
                <a:lnTo>
                  <a:pt x="1147502" y="14610"/>
                </a:lnTo>
                <a:lnTo>
                  <a:pt x="1156070" y="18421"/>
                </a:lnTo>
                <a:lnTo>
                  <a:pt x="1163686" y="22232"/>
                </a:lnTo>
                <a:lnTo>
                  <a:pt x="1171620" y="26679"/>
                </a:lnTo>
                <a:lnTo>
                  <a:pt x="1178919" y="31443"/>
                </a:lnTo>
                <a:lnTo>
                  <a:pt x="1186217" y="36842"/>
                </a:lnTo>
                <a:lnTo>
                  <a:pt x="1193199" y="42241"/>
                </a:lnTo>
                <a:lnTo>
                  <a:pt x="1199863" y="47640"/>
                </a:lnTo>
                <a:lnTo>
                  <a:pt x="1206210" y="53993"/>
                </a:lnTo>
                <a:lnTo>
                  <a:pt x="1212557" y="60345"/>
                </a:lnTo>
                <a:lnTo>
                  <a:pt x="1218269" y="67014"/>
                </a:lnTo>
                <a:lnTo>
                  <a:pt x="1223981" y="74002"/>
                </a:lnTo>
                <a:lnTo>
                  <a:pt x="1229058" y="81306"/>
                </a:lnTo>
                <a:lnTo>
                  <a:pt x="1233818" y="88611"/>
                </a:lnTo>
                <a:lnTo>
                  <a:pt x="1238261" y="96551"/>
                </a:lnTo>
                <a:lnTo>
                  <a:pt x="1242387" y="104492"/>
                </a:lnTo>
                <a:lnTo>
                  <a:pt x="1245877" y="112749"/>
                </a:lnTo>
                <a:lnTo>
                  <a:pt x="1249368" y="121325"/>
                </a:lnTo>
                <a:lnTo>
                  <a:pt x="1252224" y="129582"/>
                </a:lnTo>
                <a:lnTo>
                  <a:pt x="1254446" y="138475"/>
                </a:lnTo>
                <a:lnTo>
                  <a:pt x="1256667" y="147368"/>
                </a:lnTo>
                <a:lnTo>
                  <a:pt x="1258254" y="156261"/>
                </a:lnTo>
                <a:lnTo>
                  <a:pt x="1259523" y="165472"/>
                </a:lnTo>
                <a:lnTo>
                  <a:pt x="1259840" y="175000"/>
                </a:lnTo>
                <a:lnTo>
                  <a:pt x="1260475" y="184210"/>
                </a:lnTo>
                <a:lnTo>
                  <a:pt x="1260475" y="1651541"/>
                </a:lnTo>
                <a:lnTo>
                  <a:pt x="1259840" y="1667103"/>
                </a:lnTo>
                <a:lnTo>
                  <a:pt x="1259206" y="1682348"/>
                </a:lnTo>
                <a:lnTo>
                  <a:pt x="1257936" y="1696958"/>
                </a:lnTo>
                <a:lnTo>
                  <a:pt x="1255715" y="1711886"/>
                </a:lnTo>
                <a:lnTo>
                  <a:pt x="1252542" y="1725860"/>
                </a:lnTo>
                <a:lnTo>
                  <a:pt x="1249368" y="1739835"/>
                </a:lnTo>
                <a:lnTo>
                  <a:pt x="1245243" y="1753492"/>
                </a:lnTo>
                <a:lnTo>
                  <a:pt x="1240483" y="1766831"/>
                </a:lnTo>
                <a:lnTo>
                  <a:pt x="1235405" y="1779535"/>
                </a:lnTo>
                <a:lnTo>
                  <a:pt x="1229376" y="1792239"/>
                </a:lnTo>
                <a:lnTo>
                  <a:pt x="1222712" y="1804308"/>
                </a:lnTo>
                <a:lnTo>
                  <a:pt x="1215413" y="1816060"/>
                </a:lnTo>
                <a:lnTo>
                  <a:pt x="1207162" y="1827493"/>
                </a:lnTo>
                <a:lnTo>
                  <a:pt x="1198594" y="1838292"/>
                </a:lnTo>
                <a:lnTo>
                  <a:pt x="1189391" y="1848773"/>
                </a:lnTo>
                <a:lnTo>
                  <a:pt x="1179236" y="1858619"/>
                </a:lnTo>
                <a:lnTo>
                  <a:pt x="1168129" y="1868147"/>
                </a:lnTo>
                <a:lnTo>
                  <a:pt x="1156705" y="1877040"/>
                </a:lnTo>
                <a:lnTo>
                  <a:pt x="1144646" y="1885615"/>
                </a:lnTo>
                <a:lnTo>
                  <a:pt x="1131635" y="1893555"/>
                </a:lnTo>
                <a:lnTo>
                  <a:pt x="1117989" y="1900860"/>
                </a:lnTo>
                <a:lnTo>
                  <a:pt x="1103709" y="1907530"/>
                </a:lnTo>
                <a:lnTo>
                  <a:pt x="1088794" y="1913882"/>
                </a:lnTo>
                <a:lnTo>
                  <a:pt x="1072927" y="1919599"/>
                </a:lnTo>
                <a:lnTo>
                  <a:pt x="1056108" y="1924680"/>
                </a:lnTo>
                <a:lnTo>
                  <a:pt x="1038654" y="1929127"/>
                </a:lnTo>
                <a:lnTo>
                  <a:pt x="1020566" y="1932620"/>
                </a:lnTo>
                <a:lnTo>
                  <a:pt x="1001526" y="1936114"/>
                </a:lnTo>
                <a:lnTo>
                  <a:pt x="981851" y="1938337"/>
                </a:lnTo>
                <a:lnTo>
                  <a:pt x="961541" y="1940243"/>
                </a:lnTo>
                <a:lnTo>
                  <a:pt x="940279" y="1941196"/>
                </a:lnTo>
                <a:lnTo>
                  <a:pt x="918065" y="1941513"/>
                </a:lnTo>
                <a:lnTo>
                  <a:pt x="342410" y="1941513"/>
                </a:lnTo>
                <a:lnTo>
                  <a:pt x="321148" y="1941196"/>
                </a:lnTo>
                <a:lnTo>
                  <a:pt x="300839" y="1940243"/>
                </a:lnTo>
                <a:lnTo>
                  <a:pt x="280846" y="1938337"/>
                </a:lnTo>
                <a:lnTo>
                  <a:pt x="261806" y="1936114"/>
                </a:lnTo>
                <a:lnTo>
                  <a:pt x="242765" y="1932938"/>
                </a:lnTo>
                <a:lnTo>
                  <a:pt x="225311" y="1929444"/>
                </a:lnTo>
                <a:lnTo>
                  <a:pt x="208175" y="1924998"/>
                </a:lnTo>
                <a:lnTo>
                  <a:pt x="191673" y="1920234"/>
                </a:lnTo>
                <a:lnTo>
                  <a:pt x="175806" y="1914517"/>
                </a:lnTo>
                <a:lnTo>
                  <a:pt x="160574" y="1908800"/>
                </a:lnTo>
                <a:lnTo>
                  <a:pt x="146294" y="1902130"/>
                </a:lnTo>
                <a:lnTo>
                  <a:pt x="132648" y="1894825"/>
                </a:lnTo>
                <a:lnTo>
                  <a:pt x="119954" y="1886885"/>
                </a:lnTo>
                <a:lnTo>
                  <a:pt x="107261" y="1878628"/>
                </a:lnTo>
                <a:lnTo>
                  <a:pt x="95836" y="1869735"/>
                </a:lnTo>
                <a:lnTo>
                  <a:pt x="84730" y="1860524"/>
                </a:lnTo>
                <a:lnTo>
                  <a:pt x="74575" y="1850361"/>
                </a:lnTo>
                <a:lnTo>
                  <a:pt x="64737" y="1840198"/>
                </a:lnTo>
                <a:lnTo>
                  <a:pt x="55534" y="1829399"/>
                </a:lnTo>
                <a:lnTo>
                  <a:pt x="47601" y="1817965"/>
                </a:lnTo>
                <a:lnTo>
                  <a:pt x="39985" y="1806532"/>
                </a:lnTo>
                <a:lnTo>
                  <a:pt x="32686" y="1794463"/>
                </a:lnTo>
                <a:lnTo>
                  <a:pt x="26656" y="1781758"/>
                </a:lnTo>
                <a:lnTo>
                  <a:pt x="20944" y="1768419"/>
                </a:lnTo>
                <a:lnTo>
                  <a:pt x="16184" y="1755397"/>
                </a:lnTo>
                <a:lnTo>
                  <a:pt x="11741" y="1741740"/>
                </a:lnTo>
                <a:lnTo>
                  <a:pt x="8251" y="1727131"/>
                </a:lnTo>
                <a:lnTo>
                  <a:pt x="5077" y="1712838"/>
                </a:lnTo>
                <a:lnTo>
                  <a:pt x="2856" y="1698229"/>
                </a:lnTo>
                <a:lnTo>
                  <a:pt x="1269" y="1682984"/>
                </a:lnTo>
                <a:lnTo>
                  <a:pt x="317" y="1667421"/>
                </a:lnTo>
                <a:lnTo>
                  <a:pt x="0" y="1651541"/>
                </a:lnTo>
                <a:lnTo>
                  <a:pt x="0" y="184210"/>
                </a:lnTo>
                <a:lnTo>
                  <a:pt x="0" y="175000"/>
                </a:lnTo>
                <a:lnTo>
                  <a:pt x="634" y="165472"/>
                </a:lnTo>
                <a:lnTo>
                  <a:pt x="1904" y="156261"/>
                </a:lnTo>
                <a:lnTo>
                  <a:pt x="3808" y="147368"/>
                </a:lnTo>
                <a:lnTo>
                  <a:pt x="6029" y="138475"/>
                </a:lnTo>
                <a:lnTo>
                  <a:pt x="8251" y="129582"/>
                </a:lnTo>
                <a:lnTo>
                  <a:pt x="11107" y="121325"/>
                </a:lnTo>
                <a:lnTo>
                  <a:pt x="14280" y="112749"/>
                </a:lnTo>
                <a:lnTo>
                  <a:pt x="18088" y="104492"/>
                </a:lnTo>
                <a:lnTo>
                  <a:pt x="22214" y="96551"/>
                </a:lnTo>
                <a:lnTo>
                  <a:pt x="26656" y="88611"/>
                </a:lnTo>
                <a:lnTo>
                  <a:pt x="31416" y="81306"/>
                </a:lnTo>
                <a:lnTo>
                  <a:pt x="36494" y="74002"/>
                </a:lnTo>
                <a:lnTo>
                  <a:pt x="41889" y="67014"/>
                </a:lnTo>
                <a:lnTo>
                  <a:pt x="47918" y="60345"/>
                </a:lnTo>
                <a:lnTo>
                  <a:pt x="53948" y="53993"/>
                </a:lnTo>
                <a:lnTo>
                  <a:pt x="60612" y="47640"/>
                </a:lnTo>
                <a:lnTo>
                  <a:pt x="66959" y="42241"/>
                </a:lnTo>
                <a:lnTo>
                  <a:pt x="74257" y="36842"/>
                </a:lnTo>
                <a:lnTo>
                  <a:pt x="81556" y="31443"/>
                </a:lnTo>
                <a:lnTo>
                  <a:pt x="88855" y="26679"/>
                </a:lnTo>
                <a:lnTo>
                  <a:pt x="96471" y="22232"/>
                </a:lnTo>
                <a:lnTo>
                  <a:pt x="104405" y="18421"/>
                </a:lnTo>
                <a:lnTo>
                  <a:pt x="112338" y="14610"/>
                </a:lnTo>
                <a:lnTo>
                  <a:pt x="120906" y="11434"/>
                </a:lnTo>
                <a:lnTo>
                  <a:pt x="129475" y="8258"/>
                </a:lnTo>
                <a:lnTo>
                  <a:pt x="138360" y="5717"/>
                </a:lnTo>
                <a:lnTo>
                  <a:pt x="146928" y="3494"/>
                </a:lnTo>
                <a:lnTo>
                  <a:pt x="156131" y="1905"/>
                </a:lnTo>
                <a:lnTo>
                  <a:pt x="165651" y="953"/>
                </a:lnTo>
                <a:lnTo>
                  <a:pt x="174854" y="317"/>
                </a:lnTo>
                <a:lnTo>
                  <a:pt x="184374" y="0"/>
                </a:lnTo>
                <a:close/>
              </a:path>
            </a:pathLst>
          </a:custGeom>
          <a:solidFill>
            <a:srgbClr val="D8C3B1"/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4" name="MH_Other_8"/>
          <p:cNvSpPr/>
          <p:nvPr>
            <p:custDataLst>
              <p:tags r:id="rId8"/>
            </p:custDataLst>
          </p:nvPr>
        </p:nvSpPr>
        <p:spPr>
          <a:xfrm rot="8125751" flipH="1">
            <a:off x="6164821" y="4473209"/>
            <a:ext cx="2240992" cy="704784"/>
          </a:xfrm>
          <a:prstGeom prst="triangle">
            <a:avLst/>
          </a:prstGeom>
          <a:solidFill>
            <a:srgbClr val="3D476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5" name="MH_Other_9"/>
          <p:cNvSpPr/>
          <p:nvPr>
            <p:custDataLst>
              <p:tags r:id="rId9"/>
            </p:custDataLst>
          </p:nvPr>
        </p:nvSpPr>
        <p:spPr>
          <a:xfrm rot="8125751" flipH="1">
            <a:off x="6990746" y="4566819"/>
            <a:ext cx="673583" cy="673583"/>
          </a:xfrm>
          <a:prstGeom prst="ellipse">
            <a:avLst/>
          </a:prstGeom>
          <a:solidFill>
            <a:srgbClr val="FFFFFF"/>
          </a:solidFill>
          <a:ln w="19050">
            <a:solidFill>
              <a:srgbClr val="3D476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6" name="MH_Other_10"/>
          <p:cNvSpPr>
            <a:spLocks/>
          </p:cNvSpPr>
          <p:nvPr>
            <p:custDataLst>
              <p:tags r:id="rId10"/>
            </p:custDataLst>
          </p:nvPr>
        </p:nvSpPr>
        <p:spPr bwMode="auto">
          <a:xfrm>
            <a:off x="7117383" y="4735673"/>
            <a:ext cx="363404" cy="357899"/>
          </a:xfrm>
          <a:custGeom>
            <a:avLst/>
            <a:gdLst>
              <a:gd name="T0" fmla="*/ 2147483646 w 6140"/>
              <a:gd name="T1" fmla="*/ 2147483646 h 6040"/>
              <a:gd name="T2" fmla="*/ 2147483646 w 6140"/>
              <a:gd name="T3" fmla="*/ 2147483646 h 6040"/>
              <a:gd name="T4" fmla="*/ 2147483646 w 6140"/>
              <a:gd name="T5" fmla="*/ 2147483646 h 6040"/>
              <a:gd name="T6" fmla="*/ 2147483646 w 6140"/>
              <a:gd name="T7" fmla="*/ 2147483646 h 6040"/>
              <a:gd name="T8" fmla="*/ 2147483646 w 6140"/>
              <a:gd name="T9" fmla="*/ 2147483646 h 6040"/>
              <a:gd name="T10" fmla="*/ 2147483646 w 6140"/>
              <a:gd name="T11" fmla="*/ 2147483646 h 6040"/>
              <a:gd name="T12" fmla="*/ 2147483646 w 6140"/>
              <a:gd name="T13" fmla="*/ 2147483646 h 6040"/>
              <a:gd name="T14" fmla="*/ 2147483646 w 6140"/>
              <a:gd name="T15" fmla="*/ 2147483646 h 6040"/>
              <a:gd name="T16" fmla="*/ 2147483646 w 6140"/>
              <a:gd name="T17" fmla="*/ 2147483646 h 6040"/>
              <a:gd name="T18" fmla="*/ 2147483646 w 6140"/>
              <a:gd name="T19" fmla="*/ 2147483646 h 6040"/>
              <a:gd name="T20" fmla="*/ 2147483646 w 6140"/>
              <a:gd name="T21" fmla="*/ 2147483646 h 6040"/>
              <a:gd name="T22" fmla="*/ 2147483646 w 6140"/>
              <a:gd name="T23" fmla="*/ 2147483646 h 6040"/>
              <a:gd name="T24" fmla="*/ 2147483646 w 6140"/>
              <a:gd name="T25" fmla="*/ 2147483646 h 6040"/>
              <a:gd name="T26" fmla="*/ 2147483646 w 6140"/>
              <a:gd name="T27" fmla="*/ 2147483646 h 6040"/>
              <a:gd name="T28" fmla="*/ 298699967 w 6140"/>
              <a:gd name="T29" fmla="*/ 2147483646 h 6040"/>
              <a:gd name="T30" fmla="*/ 836224881 w 6140"/>
              <a:gd name="T31" fmla="*/ 2147483646 h 6040"/>
              <a:gd name="T32" fmla="*/ 2147483646 w 6140"/>
              <a:gd name="T33" fmla="*/ 89854040 h 6040"/>
              <a:gd name="T34" fmla="*/ 2147483646 w 6140"/>
              <a:gd name="T35" fmla="*/ 1707904638 h 6040"/>
              <a:gd name="T36" fmla="*/ 2147483646 w 6140"/>
              <a:gd name="T37" fmla="*/ 2147483646 h 6040"/>
              <a:gd name="T38" fmla="*/ 2147483646 w 6140"/>
              <a:gd name="T39" fmla="*/ 2147483646 h 6040"/>
              <a:gd name="T40" fmla="*/ 2147483646 w 6140"/>
              <a:gd name="T41" fmla="*/ 2147483646 h 6040"/>
              <a:gd name="T42" fmla="*/ 2147483646 w 6140"/>
              <a:gd name="T43" fmla="*/ 2147483646 h 6040"/>
              <a:gd name="T44" fmla="*/ 2147483646 w 6140"/>
              <a:gd name="T45" fmla="*/ 2147483646 h 6040"/>
              <a:gd name="T46" fmla="*/ 2147483646 w 6140"/>
              <a:gd name="T47" fmla="*/ 2147483646 h 6040"/>
              <a:gd name="T48" fmla="*/ 2147483646 w 6140"/>
              <a:gd name="T49" fmla="*/ 2147483646 h 6040"/>
              <a:gd name="T50" fmla="*/ 2147483646 w 6140"/>
              <a:gd name="T51" fmla="*/ 2147483646 h 6040"/>
              <a:gd name="T52" fmla="*/ 2147483646 w 6140"/>
              <a:gd name="T53" fmla="*/ 2147483646 h 6040"/>
              <a:gd name="T54" fmla="*/ 2147483646 w 6140"/>
              <a:gd name="T55" fmla="*/ 2147483646 h 6040"/>
              <a:gd name="T56" fmla="*/ 2147483646 w 6140"/>
              <a:gd name="T57" fmla="*/ 2147483646 h 6040"/>
              <a:gd name="T58" fmla="*/ 2147483646 w 6140"/>
              <a:gd name="T59" fmla="*/ 2147483646 h 6040"/>
              <a:gd name="T60" fmla="*/ 2147483646 w 6140"/>
              <a:gd name="T61" fmla="*/ 2147483646 h 6040"/>
              <a:gd name="T62" fmla="*/ 2147483646 w 6140"/>
              <a:gd name="T63" fmla="*/ 2147483646 h 6040"/>
              <a:gd name="T64" fmla="*/ 2147483646 w 6140"/>
              <a:gd name="T65" fmla="*/ 2147483646 h 6040"/>
              <a:gd name="T66" fmla="*/ 2147483646 w 6140"/>
              <a:gd name="T67" fmla="*/ 2147483646 h 6040"/>
              <a:gd name="T68" fmla="*/ 2147483646 w 6140"/>
              <a:gd name="T69" fmla="*/ 2147483646 h 6040"/>
              <a:gd name="T70" fmla="*/ 2147483646 w 6140"/>
              <a:gd name="T71" fmla="*/ 2147483646 h 6040"/>
              <a:gd name="T72" fmla="*/ 2147483646 w 6140"/>
              <a:gd name="T73" fmla="*/ 2147483646 h 6040"/>
              <a:gd name="T74" fmla="*/ 2147483646 w 6140"/>
              <a:gd name="T75" fmla="*/ 2147483646 h 6040"/>
              <a:gd name="T76" fmla="*/ 2147483646 w 6140"/>
              <a:gd name="T77" fmla="*/ 2147483646 h 6040"/>
              <a:gd name="T78" fmla="*/ 2147483646 w 6140"/>
              <a:gd name="T79" fmla="*/ 2147483646 h 6040"/>
              <a:gd name="T80" fmla="*/ 2147483646 w 6140"/>
              <a:gd name="T81" fmla="*/ 2147483646 h 6040"/>
              <a:gd name="T82" fmla="*/ 2147483646 w 6140"/>
              <a:gd name="T83" fmla="*/ 2147483646 h 6040"/>
              <a:gd name="T84" fmla="*/ 2147483646 w 6140"/>
              <a:gd name="T85" fmla="*/ 2147483646 h 6040"/>
              <a:gd name="T86" fmla="*/ 2147483646 w 6140"/>
              <a:gd name="T87" fmla="*/ 2147483646 h 6040"/>
              <a:gd name="T88" fmla="*/ 2147483646 w 6140"/>
              <a:gd name="T89" fmla="*/ 2147483646 h 6040"/>
              <a:gd name="T90" fmla="*/ 2147483646 w 6140"/>
              <a:gd name="T91" fmla="*/ 2147483646 h 6040"/>
              <a:gd name="T92" fmla="*/ 2147483646 w 6140"/>
              <a:gd name="T93" fmla="*/ 2147483646 h 6040"/>
              <a:gd name="T94" fmla="*/ 2147483646 w 6140"/>
              <a:gd name="T95" fmla="*/ 2147483646 h 6040"/>
              <a:gd name="T96" fmla="*/ 2147483646 w 6140"/>
              <a:gd name="T97" fmla="*/ 2147483646 h 6040"/>
              <a:gd name="T98" fmla="*/ 2147483646 w 6140"/>
              <a:gd name="T99" fmla="*/ 2147483646 h 6040"/>
              <a:gd name="T100" fmla="*/ 2147483646 w 6140"/>
              <a:gd name="T101" fmla="*/ 2147483646 h 6040"/>
              <a:gd name="T102" fmla="*/ 2147483646 w 6140"/>
              <a:gd name="T103" fmla="*/ 2147483646 h 6040"/>
              <a:gd name="T104" fmla="*/ 2147483646 w 6140"/>
              <a:gd name="T105" fmla="*/ 2147483646 h 6040"/>
              <a:gd name="T106" fmla="*/ 2147483646 w 6140"/>
              <a:gd name="T107" fmla="*/ 2147483646 h 6040"/>
              <a:gd name="T108" fmla="*/ 2147483646 w 6140"/>
              <a:gd name="T109" fmla="*/ 2147483646 h 6040"/>
              <a:gd name="T110" fmla="*/ 2147483646 w 6140"/>
              <a:gd name="T111" fmla="*/ 2147483646 h 6040"/>
              <a:gd name="T112" fmla="*/ 2147483646 w 6140"/>
              <a:gd name="T113" fmla="*/ 2147483646 h 6040"/>
              <a:gd name="T114" fmla="*/ 2147483646 w 6140"/>
              <a:gd name="T115" fmla="*/ 2147483646 h 6040"/>
              <a:gd name="T116" fmla="*/ 2147483646 w 6140"/>
              <a:gd name="T117" fmla="*/ 2147483646 h 6040"/>
              <a:gd name="T118" fmla="*/ 2147483646 w 6140"/>
              <a:gd name="T119" fmla="*/ 2147483646 h 6040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</a:gdLst>
            <a:ahLst/>
            <a:cxnLst>
              <a:cxn ang="T120">
                <a:pos x="T0" y="T1"/>
              </a:cxn>
              <a:cxn ang="T121">
                <a:pos x="T2" y="T3"/>
              </a:cxn>
              <a:cxn ang="T122">
                <a:pos x="T4" y="T5"/>
              </a:cxn>
              <a:cxn ang="T123">
                <a:pos x="T6" y="T7"/>
              </a:cxn>
              <a:cxn ang="T124">
                <a:pos x="T8" y="T9"/>
              </a:cxn>
              <a:cxn ang="T125">
                <a:pos x="T10" y="T11"/>
              </a:cxn>
              <a:cxn ang="T126">
                <a:pos x="T12" y="T13"/>
              </a:cxn>
              <a:cxn ang="T127">
                <a:pos x="T14" y="T15"/>
              </a:cxn>
              <a:cxn ang="T128">
                <a:pos x="T16" y="T17"/>
              </a:cxn>
              <a:cxn ang="T129">
                <a:pos x="T18" y="T19"/>
              </a:cxn>
              <a:cxn ang="T130">
                <a:pos x="T20" y="T21"/>
              </a:cxn>
              <a:cxn ang="T131">
                <a:pos x="T22" y="T23"/>
              </a:cxn>
              <a:cxn ang="T132">
                <a:pos x="T24" y="T25"/>
              </a:cxn>
              <a:cxn ang="T133">
                <a:pos x="T26" y="T27"/>
              </a:cxn>
              <a:cxn ang="T134">
                <a:pos x="T28" y="T29"/>
              </a:cxn>
              <a:cxn ang="T135">
                <a:pos x="T30" y="T31"/>
              </a:cxn>
              <a:cxn ang="T136">
                <a:pos x="T32" y="T33"/>
              </a:cxn>
              <a:cxn ang="T137">
                <a:pos x="T34" y="T35"/>
              </a:cxn>
              <a:cxn ang="T138">
                <a:pos x="T36" y="T37"/>
              </a:cxn>
              <a:cxn ang="T139">
                <a:pos x="T38" y="T39"/>
              </a:cxn>
              <a:cxn ang="T140">
                <a:pos x="T40" y="T41"/>
              </a:cxn>
              <a:cxn ang="T141">
                <a:pos x="T42" y="T43"/>
              </a:cxn>
              <a:cxn ang="T142">
                <a:pos x="T44" y="T45"/>
              </a:cxn>
              <a:cxn ang="T143">
                <a:pos x="T46" y="T47"/>
              </a:cxn>
              <a:cxn ang="T144">
                <a:pos x="T48" y="T49"/>
              </a:cxn>
              <a:cxn ang="T145">
                <a:pos x="T50" y="T51"/>
              </a:cxn>
              <a:cxn ang="T146">
                <a:pos x="T52" y="T53"/>
              </a:cxn>
              <a:cxn ang="T147">
                <a:pos x="T54" y="T55"/>
              </a:cxn>
              <a:cxn ang="T148">
                <a:pos x="T56" y="T57"/>
              </a:cxn>
              <a:cxn ang="T149">
                <a:pos x="T58" y="T59"/>
              </a:cxn>
              <a:cxn ang="T150">
                <a:pos x="T60" y="T61"/>
              </a:cxn>
              <a:cxn ang="T151">
                <a:pos x="T62" y="T63"/>
              </a:cxn>
              <a:cxn ang="T152">
                <a:pos x="T64" y="T65"/>
              </a:cxn>
              <a:cxn ang="T153">
                <a:pos x="T66" y="T67"/>
              </a:cxn>
              <a:cxn ang="T154">
                <a:pos x="T68" y="T69"/>
              </a:cxn>
              <a:cxn ang="T155">
                <a:pos x="T70" y="T71"/>
              </a:cxn>
              <a:cxn ang="T156">
                <a:pos x="T72" y="T73"/>
              </a:cxn>
              <a:cxn ang="T157">
                <a:pos x="T74" y="T75"/>
              </a:cxn>
              <a:cxn ang="T158">
                <a:pos x="T76" y="T77"/>
              </a:cxn>
              <a:cxn ang="T159">
                <a:pos x="T78" y="T79"/>
              </a:cxn>
              <a:cxn ang="T160">
                <a:pos x="T80" y="T81"/>
              </a:cxn>
              <a:cxn ang="T161">
                <a:pos x="T82" y="T83"/>
              </a:cxn>
              <a:cxn ang="T162">
                <a:pos x="T84" y="T85"/>
              </a:cxn>
              <a:cxn ang="T163">
                <a:pos x="T86" y="T87"/>
              </a:cxn>
              <a:cxn ang="T164">
                <a:pos x="T88" y="T89"/>
              </a:cxn>
              <a:cxn ang="T165">
                <a:pos x="T90" y="T91"/>
              </a:cxn>
              <a:cxn ang="T166">
                <a:pos x="T92" y="T93"/>
              </a:cxn>
              <a:cxn ang="T167">
                <a:pos x="T94" y="T95"/>
              </a:cxn>
              <a:cxn ang="T168">
                <a:pos x="T96" y="T97"/>
              </a:cxn>
              <a:cxn ang="T169">
                <a:pos x="T98" y="T99"/>
              </a:cxn>
              <a:cxn ang="T170">
                <a:pos x="T100" y="T101"/>
              </a:cxn>
              <a:cxn ang="T171">
                <a:pos x="T102" y="T103"/>
              </a:cxn>
              <a:cxn ang="T172">
                <a:pos x="T104" y="T105"/>
              </a:cxn>
              <a:cxn ang="T173">
                <a:pos x="T106" y="T107"/>
              </a:cxn>
              <a:cxn ang="T174">
                <a:pos x="T108" y="T109"/>
              </a:cxn>
              <a:cxn ang="T175">
                <a:pos x="T110" y="T111"/>
              </a:cxn>
              <a:cxn ang="T176">
                <a:pos x="T112" y="T113"/>
              </a:cxn>
              <a:cxn ang="T177">
                <a:pos x="T114" y="T115"/>
              </a:cxn>
              <a:cxn ang="T178">
                <a:pos x="T116" y="T117"/>
              </a:cxn>
              <a:cxn ang="T179">
                <a:pos x="T118" y="T119"/>
              </a:cxn>
            </a:cxnLst>
            <a:rect l="0" t="0" r="r" b="b"/>
            <a:pathLst>
              <a:path w="6140" h="6040">
                <a:moveTo>
                  <a:pt x="3011" y="554"/>
                </a:moveTo>
                <a:lnTo>
                  <a:pt x="5433" y="554"/>
                </a:lnTo>
                <a:lnTo>
                  <a:pt x="5469" y="555"/>
                </a:lnTo>
                <a:lnTo>
                  <a:pt x="5505" y="557"/>
                </a:lnTo>
                <a:lnTo>
                  <a:pt x="5540" y="562"/>
                </a:lnTo>
                <a:lnTo>
                  <a:pt x="5575" y="567"/>
                </a:lnTo>
                <a:lnTo>
                  <a:pt x="5608" y="576"/>
                </a:lnTo>
                <a:lnTo>
                  <a:pt x="5642" y="586"/>
                </a:lnTo>
                <a:lnTo>
                  <a:pt x="5676" y="597"/>
                </a:lnTo>
                <a:lnTo>
                  <a:pt x="5707" y="609"/>
                </a:lnTo>
                <a:lnTo>
                  <a:pt x="5738" y="623"/>
                </a:lnTo>
                <a:lnTo>
                  <a:pt x="5768" y="639"/>
                </a:lnTo>
                <a:lnTo>
                  <a:pt x="5799" y="656"/>
                </a:lnTo>
                <a:lnTo>
                  <a:pt x="5828" y="674"/>
                </a:lnTo>
                <a:lnTo>
                  <a:pt x="5854" y="694"/>
                </a:lnTo>
                <a:lnTo>
                  <a:pt x="5881" y="716"/>
                </a:lnTo>
                <a:lnTo>
                  <a:pt x="5908" y="738"/>
                </a:lnTo>
                <a:lnTo>
                  <a:pt x="5932" y="761"/>
                </a:lnTo>
                <a:lnTo>
                  <a:pt x="5955" y="786"/>
                </a:lnTo>
                <a:lnTo>
                  <a:pt x="5977" y="811"/>
                </a:lnTo>
                <a:lnTo>
                  <a:pt x="5998" y="838"/>
                </a:lnTo>
                <a:lnTo>
                  <a:pt x="6018" y="866"/>
                </a:lnTo>
                <a:lnTo>
                  <a:pt x="6037" y="895"/>
                </a:lnTo>
                <a:lnTo>
                  <a:pt x="6054" y="924"/>
                </a:lnTo>
                <a:lnTo>
                  <a:pt x="6069" y="955"/>
                </a:lnTo>
                <a:lnTo>
                  <a:pt x="6084" y="987"/>
                </a:lnTo>
                <a:lnTo>
                  <a:pt x="6097" y="1018"/>
                </a:lnTo>
                <a:lnTo>
                  <a:pt x="6107" y="1051"/>
                </a:lnTo>
                <a:lnTo>
                  <a:pt x="6117" y="1084"/>
                </a:lnTo>
                <a:lnTo>
                  <a:pt x="6125" y="1119"/>
                </a:lnTo>
                <a:lnTo>
                  <a:pt x="6132" y="1154"/>
                </a:lnTo>
                <a:lnTo>
                  <a:pt x="6136" y="1189"/>
                </a:lnTo>
                <a:lnTo>
                  <a:pt x="6139" y="1225"/>
                </a:lnTo>
                <a:lnTo>
                  <a:pt x="6140" y="1261"/>
                </a:lnTo>
                <a:lnTo>
                  <a:pt x="6140" y="5331"/>
                </a:lnTo>
                <a:lnTo>
                  <a:pt x="6139" y="5369"/>
                </a:lnTo>
                <a:lnTo>
                  <a:pt x="6136" y="5405"/>
                </a:lnTo>
                <a:lnTo>
                  <a:pt x="6132" y="5439"/>
                </a:lnTo>
                <a:lnTo>
                  <a:pt x="6125" y="5474"/>
                </a:lnTo>
                <a:lnTo>
                  <a:pt x="6117" y="5508"/>
                </a:lnTo>
                <a:lnTo>
                  <a:pt x="6107" y="5542"/>
                </a:lnTo>
                <a:lnTo>
                  <a:pt x="6097" y="5574"/>
                </a:lnTo>
                <a:lnTo>
                  <a:pt x="6084" y="5607"/>
                </a:lnTo>
                <a:lnTo>
                  <a:pt x="6069" y="5638"/>
                </a:lnTo>
                <a:lnTo>
                  <a:pt x="6054" y="5668"/>
                </a:lnTo>
                <a:lnTo>
                  <a:pt x="6037" y="5698"/>
                </a:lnTo>
                <a:lnTo>
                  <a:pt x="6018" y="5726"/>
                </a:lnTo>
                <a:lnTo>
                  <a:pt x="5998" y="5754"/>
                </a:lnTo>
                <a:lnTo>
                  <a:pt x="5977" y="5781"/>
                </a:lnTo>
                <a:lnTo>
                  <a:pt x="5955" y="5806"/>
                </a:lnTo>
                <a:lnTo>
                  <a:pt x="5932" y="5832"/>
                </a:lnTo>
                <a:lnTo>
                  <a:pt x="5908" y="5855"/>
                </a:lnTo>
                <a:lnTo>
                  <a:pt x="5881" y="5877"/>
                </a:lnTo>
                <a:lnTo>
                  <a:pt x="5854" y="5898"/>
                </a:lnTo>
                <a:lnTo>
                  <a:pt x="5828" y="5918"/>
                </a:lnTo>
                <a:lnTo>
                  <a:pt x="5799" y="5936"/>
                </a:lnTo>
                <a:lnTo>
                  <a:pt x="5768" y="5954"/>
                </a:lnTo>
                <a:lnTo>
                  <a:pt x="5738" y="5969"/>
                </a:lnTo>
                <a:lnTo>
                  <a:pt x="5707" y="5983"/>
                </a:lnTo>
                <a:lnTo>
                  <a:pt x="5676" y="5996"/>
                </a:lnTo>
                <a:lnTo>
                  <a:pt x="5642" y="6007"/>
                </a:lnTo>
                <a:lnTo>
                  <a:pt x="5608" y="6016"/>
                </a:lnTo>
                <a:lnTo>
                  <a:pt x="5575" y="6025"/>
                </a:lnTo>
                <a:lnTo>
                  <a:pt x="5540" y="6030"/>
                </a:lnTo>
                <a:lnTo>
                  <a:pt x="5505" y="6035"/>
                </a:lnTo>
                <a:lnTo>
                  <a:pt x="5469" y="6039"/>
                </a:lnTo>
                <a:lnTo>
                  <a:pt x="5433" y="6040"/>
                </a:lnTo>
                <a:lnTo>
                  <a:pt x="3011" y="6040"/>
                </a:lnTo>
                <a:lnTo>
                  <a:pt x="2981" y="6039"/>
                </a:lnTo>
                <a:lnTo>
                  <a:pt x="2951" y="6036"/>
                </a:lnTo>
                <a:lnTo>
                  <a:pt x="2921" y="6033"/>
                </a:lnTo>
                <a:lnTo>
                  <a:pt x="2892" y="6029"/>
                </a:lnTo>
                <a:lnTo>
                  <a:pt x="2863" y="6023"/>
                </a:lnTo>
                <a:lnTo>
                  <a:pt x="2834" y="6016"/>
                </a:lnTo>
                <a:lnTo>
                  <a:pt x="2806" y="6008"/>
                </a:lnTo>
                <a:lnTo>
                  <a:pt x="2778" y="5999"/>
                </a:lnTo>
                <a:lnTo>
                  <a:pt x="2750" y="5989"/>
                </a:lnTo>
                <a:lnTo>
                  <a:pt x="2723" y="5978"/>
                </a:lnTo>
                <a:lnTo>
                  <a:pt x="2698" y="5965"/>
                </a:lnTo>
                <a:lnTo>
                  <a:pt x="2672" y="5951"/>
                </a:lnTo>
                <a:lnTo>
                  <a:pt x="2647" y="5938"/>
                </a:lnTo>
                <a:lnTo>
                  <a:pt x="2623" y="5922"/>
                </a:lnTo>
                <a:lnTo>
                  <a:pt x="2599" y="5906"/>
                </a:lnTo>
                <a:lnTo>
                  <a:pt x="2577" y="5889"/>
                </a:lnTo>
                <a:lnTo>
                  <a:pt x="2554" y="5870"/>
                </a:lnTo>
                <a:lnTo>
                  <a:pt x="2533" y="5852"/>
                </a:lnTo>
                <a:lnTo>
                  <a:pt x="2512" y="5832"/>
                </a:lnTo>
                <a:lnTo>
                  <a:pt x="2492" y="5811"/>
                </a:lnTo>
                <a:lnTo>
                  <a:pt x="2474" y="5790"/>
                </a:lnTo>
                <a:lnTo>
                  <a:pt x="2455" y="5768"/>
                </a:lnTo>
                <a:lnTo>
                  <a:pt x="2438" y="5745"/>
                </a:lnTo>
                <a:lnTo>
                  <a:pt x="2421" y="5722"/>
                </a:lnTo>
                <a:lnTo>
                  <a:pt x="2406" y="5697"/>
                </a:lnTo>
                <a:lnTo>
                  <a:pt x="2392" y="5672"/>
                </a:lnTo>
                <a:lnTo>
                  <a:pt x="2378" y="5646"/>
                </a:lnTo>
                <a:lnTo>
                  <a:pt x="2366" y="5621"/>
                </a:lnTo>
                <a:lnTo>
                  <a:pt x="2355" y="5594"/>
                </a:lnTo>
                <a:lnTo>
                  <a:pt x="2345" y="5567"/>
                </a:lnTo>
                <a:lnTo>
                  <a:pt x="2336" y="5539"/>
                </a:lnTo>
                <a:lnTo>
                  <a:pt x="2327" y="5510"/>
                </a:lnTo>
                <a:lnTo>
                  <a:pt x="2315" y="5509"/>
                </a:lnTo>
                <a:lnTo>
                  <a:pt x="2259" y="5501"/>
                </a:lnTo>
                <a:lnTo>
                  <a:pt x="2203" y="5493"/>
                </a:lnTo>
                <a:lnTo>
                  <a:pt x="2147" y="5484"/>
                </a:lnTo>
                <a:lnTo>
                  <a:pt x="2092" y="5474"/>
                </a:lnTo>
                <a:lnTo>
                  <a:pt x="2037" y="5463"/>
                </a:lnTo>
                <a:lnTo>
                  <a:pt x="1983" y="5451"/>
                </a:lnTo>
                <a:lnTo>
                  <a:pt x="1929" y="5439"/>
                </a:lnTo>
                <a:lnTo>
                  <a:pt x="1876" y="5427"/>
                </a:lnTo>
                <a:lnTo>
                  <a:pt x="1824" y="5413"/>
                </a:lnTo>
                <a:lnTo>
                  <a:pt x="1771" y="5398"/>
                </a:lnTo>
                <a:lnTo>
                  <a:pt x="1719" y="5383"/>
                </a:lnTo>
                <a:lnTo>
                  <a:pt x="1668" y="5366"/>
                </a:lnTo>
                <a:lnTo>
                  <a:pt x="1618" y="5350"/>
                </a:lnTo>
                <a:lnTo>
                  <a:pt x="1568" y="5333"/>
                </a:lnTo>
                <a:lnTo>
                  <a:pt x="1519" y="5314"/>
                </a:lnTo>
                <a:lnTo>
                  <a:pt x="1471" y="5295"/>
                </a:lnTo>
                <a:lnTo>
                  <a:pt x="1423" y="5276"/>
                </a:lnTo>
                <a:lnTo>
                  <a:pt x="1375" y="5255"/>
                </a:lnTo>
                <a:lnTo>
                  <a:pt x="1329" y="5234"/>
                </a:lnTo>
                <a:lnTo>
                  <a:pt x="1283" y="5213"/>
                </a:lnTo>
                <a:lnTo>
                  <a:pt x="1237" y="5190"/>
                </a:lnTo>
                <a:lnTo>
                  <a:pt x="1193" y="5167"/>
                </a:lnTo>
                <a:lnTo>
                  <a:pt x="1150" y="5143"/>
                </a:lnTo>
                <a:lnTo>
                  <a:pt x="1107" y="5119"/>
                </a:lnTo>
                <a:lnTo>
                  <a:pt x="1064" y="5093"/>
                </a:lnTo>
                <a:lnTo>
                  <a:pt x="1024" y="5067"/>
                </a:lnTo>
                <a:lnTo>
                  <a:pt x="983" y="5041"/>
                </a:lnTo>
                <a:lnTo>
                  <a:pt x="944" y="5013"/>
                </a:lnTo>
                <a:lnTo>
                  <a:pt x="905" y="4985"/>
                </a:lnTo>
                <a:lnTo>
                  <a:pt x="867" y="4956"/>
                </a:lnTo>
                <a:lnTo>
                  <a:pt x="830" y="4927"/>
                </a:lnTo>
                <a:lnTo>
                  <a:pt x="794" y="4897"/>
                </a:lnTo>
                <a:lnTo>
                  <a:pt x="757" y="4866"/>
                </a:lnTo>
                <a:lnTo>
                  <a:pt x="721" y="4832"/>
                </a:lnTo>
                <a:lnTo>
                  <a:pt x="686" y="4800"/>
                </a:lnTo>
                <a:lnTo>
                  <a:pt x="652" y="4765"/>
                </a:lnTo>
                <a:lnTo>
                  <a:pt x="620" y="4730"/>
                </a:lnTo>
                <a:lnTo>
                  <a:pt x="588" y="4695"/>
                </a:lnTo>
                <a:lnTo>
                  <a:pt x="557" y="4658"/>
                </a:lnTo>
                <a:lnTo>
                  <a:pt x="528" y="4622"/>
                </a:lnTo>
                <a:lnTo>
                  <a:pt x="500" y="4584"/>
                </a:lnTo>
                <a:lnTo>
                  <a:pt x="472" y="4547"/>
                </a:lnTo>
                <a:lnTo>
                  <a:pt x="447" y="4507"/>
                </a:lnTo>
                <a:lnTo>
                  <a:pt x="422" y="4468"/>
                </a:lnTo>
                <a:lnTo>
                  <a:pt x="398" y="4428"/>
                </a:lnTo>
                <a:lnTo>
                  <a:pt x="376" y="4386"/>
                </a:lnTo>
                <a:lnTo>
                  <a:pt x="355" y="4346"/>
                </a:lnTo>
                <a:lnTo>
                  <a:pt x="335" y="4304"/>
                </a:lnTo>
                <a:lnTo>
                  <a:pt x="317" y="4261"/>
                </a:lnTo>
                <a:lnTo>
                  <a:pt x="299" y="4218"/>
                </a:lnTo>
                <a:lnTo>
                  <a:pt x="283" y="4174"/>
                </a:lnTo>
                <a:lnTo>
                  <a:pt x="269" y="4130"/>
                </a:lnTo>
                <a:lnTo>
                  <a:pt x="255" y="4084"/>
                </a:lnTo>
                <a:lnTo>
                  <a:pt x="243" y="4038"/>
                </a:lnTo>
                <a:lnTo>
                  <a:pt x="233" y="3993"/>
                </a:lnTo>
                <a:lnTo>
                  <a:pt x="224" y="3945"/>
                </a:lnTo>
                <a:lnTo>
                  <a:pt x="217" y="3897"/>
                </a:lnTo>
                <a:lnTo>
                  <a:pt x="210" y="3850"/>
                </a:lnTo>
                <a:lnTo>
                  <a:pt x="205" y="3801"/>
                </a:lnTo>
                <a:lnTo>
                  <a:pt x="203" y="3752"/>
                </a:lnTo>
                <a:lnTo>
                  <a:pt x="201" y="3702"/>
                </a:lnTo>
                <a:lnTo>
                  <a:pt x="201" y="3651"/>
                </a:lnTo>
                <a:lnTo>
                  <a:pt x="202" y="3601"/>
                </a:lnTo>
                <a:lnTo>
                  <a:pt x="204" y="3549"/>
                </a:lnTo>
                <a:lnTo>
                  <a:pt x="209" y="3500"/>
                </a:lnTo>
                <a:lnTo>
                  <a:pt x="216" y="3445"/>
                </a:lnTo>
                <a:lnTo>
                  <a:pt x="221" y="3403"/>
                </a:lnTo>
                <a:lnTo>
                  <a:pt x="228" y="3360"/>
                </a:lnTo>
                <a:lnTo>
                  <a:pt x="235" y="3317"/>
                </a:lnTo>
                <a:lnTo>
                  <a:pt x="245" y="3274"/>
                </a:lnTo>
                <a:lnTo>
                  <a:pt x="255" y="3231"/>
                </a:lnTo>
                <a:lnTo>
                  <a:pt x="267" y="3187"/>
                </a:lnTo>
                <a:lnTo>
                  <a:pt x="278" y="3143"/>
                </a:lnTo>
                <a:lnTo>
                  <a:pt x="292" y="3099"/>
                </a:lnTo>
                <a:lnTo>
                  <a:pt x="306" y="3053"/>
                </a:lnTo>
                <a:lnTo>
                  <a:pt x="322" y="3009"/>
                </a:lnTo>
                <a:lnTo>
                  <a:pt x="339" y="2964"/>
                </a:lnTo>
                <a:lnTo>
                  <a:pt x="356" y="2919"/>
                </a:lnTo>
                <a:lnTo>
                  <a:pt x="376" y="2872"/>
                </a:lnTo>
                <a:lnTo>
                  <a:pt x="396" y="2826"/>
                </a:lnTo>
                <a:lnTo>
                  <a:pt x="416" y="2779"/>
                </a:lnTo>
                <a:lnTo>
                  <a:pt x="440" y="2733"/>
                </a:lnTo>
                <a:lnTo>
                  <a:pt x="398" y="2695"/>
                </a:lnTo>
                <a:lnTo>
                  <a:pt x="357" y="2654"/>
                </a:lnTo>
                <a:lnTo>
                  <a:pt x="319" y="2614"/>
                </a:lnTo>
                <a:lnTo>
                  <a:pt x="282" y="2573"/>
                </a:lnTo>
                <a:lnTo>
                  <a:pt x="247" y="2531"/>
                </a:lnTo>
                <a:lnTo>
                  <a:pt x="214" y="2489"/>
                </a:lnTo>
                <a:lnTo>
                  <a:pt x="184" y="2445"/>
                </a:lnTo>
                <a:lnTo>
                  <a:pt x="155" y="2401"/>
                </a:lnTo>
                <a:lnTo>
                  <a:pt x="129" y="2356"/>
                </a:lnTo>
                <a:lnTo>
                  <a:pt x="104" y="2310"/>
                </a:lnTo>
                <a:lnTo>
                  <a:pt x="82" y="2263"/>
                </a:lnTo>
                <a:lnTo>
                  <a:pt x="62" y="2215"/>
                </a:lnTo>
                <a:lnTo>
                  <a:pt x="46" y="2165"/>
                </a:lnTo>
                <a:lnTo>
                  <a:pt x="38" y="2141"/>
                </a:lnTo>
                <a:lnTo>
                  <a:pt x="31" y="2115"/>
                </a:lnTo>
                <a:lnTo>
                  <a:pt x="25" y="2090"/>
                </a:lnTo>
                <a:lnTo>
                  <a:pt x="19" y="2064"/>
                </a:lnTo>
                <a:lnTo>
                  <a:pt x="14" y="2037"/>
                </a:lnTo>
                <a:lnTo>
                  <a:pt x="10" y="2011"/>
                </a:lnTo>
                <a:lnTo>
                  <a:pt x="7" y="1984"/>
                </a:lnTo>
                <a:lnTo>
                  <a:pt x="3" y="1957"/>
                </a:lnTo>
                <a:lnTo>
                  <a:pt x="1" y="1929"/>
                </a:lnTo>
                <a:lnTo>
                  <a:pt x="0" y="1902"/>
                </a:lnTo>
                <a:lnTo>
                  <a:pt x="0" y="1874"/>
                </a:lnTo>
                <a:lnTo>
                  <a:pt x="0" y="1846"/>
                </a:lnTo>
                <a:lnTo>
                  <a:pt x="0" y="1817"/>
                </a:lnTo>
                <a:lnTo>
                  <a:pt x="2" y="1788"/>
                </a:lnTo>
                <a:lnTo>
                  <a:pt x="4" y="1758"/>
                </a:lnTo>
                <a:lnTo>
                  <a:pt x="7" y="1729"/>
                </a:lnTo>
                <a:lnTo>
                  <a:pt x="11" y="1698"/>
                </a:lnTo>
                <a:lnTo>
                  <a:pt x="16" y="1667"/>
                </a:lnTo>
                <a:lnTo>
                  <a:pt x="21" y="1637"/>
                </a:lnTo>
                <a:lnTo>
                  <a:pt x="28" y="1606"/>
                </a:lnTo>
                <a:lnTo>
                  <a:pt x="35" y="1573"/>
                </a:lnTo>
                <a:lnTo>
                  <a:pt x="43" y="1542"/>
                </a:lnTo>
                <a:lnTo>
                  <a:pt x="51" y="1509"/>
                </a:lnTo>
                <a:lnTo>
                  <a:pt x="61" y="1475"/>
                </a:lnTo>
                <a:lnTo>
                  <a:pt x="72" y="1443"/>
                </a:lnTo>
                <a:lnTo>
                  <a:pt x="83" y="1409"/>
                </a:lnTo>
                <a:lnTo>
                  <a:pt x="109" y="1340"/>
                </a:lnTo>
                <a:lnTo>
                  <a:pt x="138" y="1270"/>
                </a:lnTo>
                <a:lnTo>
                  <a:pt x="170" y="1198"/>
                </a:lnTo>
                <a:lnTo>
                  <a:pt x="207" y="1124"/>
                </a:lnTo>
                <a:lnTo>
                  <a:pt x="247" y="1048"/>
                </a:lnTo>
                <a:lnTo>
                  <a:pt x="291" y="970"/>
                </a:lnTo>
                <a:lnTo>
                  <a:pt x="232" y="930"/>
                </a:lnTo>
                <a:lnTo>
                  <a:pt x="966" y="3"/>
                </a:lnTo>
                <a:lnTo>
                  <a:pt x="977" y="2"/>
                </a:lnTo>
                <a:lnTo>
                  <a:pt x="1011" y="1"/>
                </a:lnTo>
                <a:lnTo>
                  <a:pt x="1062" y="0"/>
                </a:lnTo>
                <a:lnTo>
                  <a:pt x="1092" y="1"/>
                </a:lnTo>
                <a:lnTo>
                  <a:pt x="1126" y="2"/>
                </a:lnTo>
                <a:lnTo>
                  <a:pt x="1161" y="4"/>
                </a:lnTo>
                <a:lnTo>
                  <a:pt x="1198" y="9"/>
                </a:lnTo>
                <a:lnTo>
                  <a:pt x="1236" y="14"/>
                </a:lnTo>
                <a:lnTo>
                  <a:pt x="1276" y="22"/>
                </a:lnTo>
                <a:lnTo>
                  <a:pt x="1314" y="31"/>
                </a:lnTo>
                <a:lnTo>
                  <a:pt x="1352" y="43"/>
                </a:lnTo>
                <a:lnTo>
                  <a:pt x="1372" y="48"/>
                </a:lnTo>
                <a:lnTo>
                  <a:pt x="1390" y="57"/>
                </a:lnTo>
                <a:lnTo>
                  <a:pt x="1408" y="65"/>
                </a:lnTo>
                <a:lnTo>
                  <a:pt x="1426" y="73"/>
                </a:lnTo>
                <a:lnTo>
                  <a:pt x="1461" y="93"/>
                </a:lnTo>
                <a:lnTo>
                  <a:pt x="1495" y="114"/>
                </a:lnTo>
                <a:lnTo>
                  <a:pt x="1527" y="136"/>
                </a:lnTo>
                <a:lnTo>
                  <a:pt x="1559" y="159"/>
                </a:lnTo>
                <a:lnTo>
                  <a:pt x="1588" y="182"/>
                </a:lnTo>
                <a:lnTo>
                  <a:pt x="1616" y="205"/>
                </a:lnTo>
                <a:lnTo>
                  <a:pt x="1642" y="230"/>
                </a:lnTo>
                <a:lnTo>
                  <a:pt x="1666" y="252"/>
                </a:lnTo>
                <a:lnTo>
                  <a:pt x="1707" y="293"/>
                </a:lnTo>
                <a:lnTo>
                  <a:pt x="1739" y="327"/>
                </a:lnTo>
                <a:lnTo>
                  <a:pt x="1759" y="350"/>
                </a:lnTo>
                <a:lnTo>
                  <a:pt x="1765" y="359"/>
                </a:lnTo>
                <a:lnTo>
                  <a:pt x="1153" y="1011"/>
                </a:lnTo>
                <a:lnTo>
                  <a:pt x="985" y="843"/>
                </a:lnTo>
                <a:lnTo>
                  <a:pt x="714" y="1251"/>
                </a:lnTo>
                <a:lnTo>
                  <a:pt x="630" y="1196"/>
                </a:lnTo>
                <a:lnTo>
                  <a:pt x="603" y="1246"/>
                </a:lnTo>
                <a:lnTo>
                  <a:pt x="578" y="1294"/>
                </a:lnTo>
                <a:lnTo>
                  <a:pt x="556" y="1342"/>
                </a:lnTo>
                <a:lnTo>
                  <a:pt x="535" y="1390"/>
                </a:lnTo>
                <a:lnTo>
                  <a:pt x="516" y="1435"/>
                </a:lnTo>
                <a:lnTo>
                  <a:pt x="500" y="1480"/>
                </a:lnTo>
                <a:lnTo>
                  <a:pt x="485" y="1524"/>
                </a:lnTo>
                <a:lnTo>
                  <a:pt x="472" y="1567"/>
                </a:lnTo>
                <a:lnTo>
                  <a:pt x="462" y="1609"/>
                </a:lnTo>
                <a:lnTo>
                  <a:pt x="452" y="1650"/>
                </a:lnTo>
                <a:lnTo>
                  <a:pt x="445" y="1690"/>
                </a:lnTo>
                <a:lnTo>
                  <a:pt x="440" y="1729"/>
                </a:lnTo>
                <a:lnTo>
                  <a:pt x="436" y="1768"/>
                </a:lnTo>
                <a:lnTo>
                  <a:pt x="435" y="1805"/>
                </a:lnTo>
                <a:lnTo>
                  <a:pt x="434" y="1842"/>
                </a:lnTo>
                <a:lnTo>
                  <a:pt x="436" y="1878"/>
                </a:lnTo>
                <a:lnTo>
                  <a:pt x="439" y="1913"/>
                </a:lnTo>
                <a:lnTo>
                  <a:pt x="443" y="1948"/>
                </a:lnTo>
                <a:lnTo>
                  <a:pt x="450" y="1982"/>
                </a:lnTo>
                <a:lnTo>
                  <a:pt x="457" y="2014"/>
                </a:lnTo>
                <a:lnTo>
                  <a:pt x="466" y="2047"/>
                </a:lnTo>
                <a:lnTo>
                  <a:pt x="477" y="2079"/>
                </a:lnTo>
                <a:lnTo>
                  <a:pt x="488" y="2111"/>
                </a:lnTo>
                <a:lnTo>
                  <a:pt x="502" y="2141"/>
                </a:lnTo>
                <a:lnTo>
                  <a:pt x="516" y="2171"/>
                </a:lnTo>
                <a:lnTo>
                  <a:pt x="533" y="2200"/>
                </a:lnTo>
                <a:lnTo>
                  <a:pt x="550" y="2229"/>
                </a:lnTo>
                <a:lnTo>
                  <a:pt x="569" y="2257"/>
                </a:lnTo>
                <a:lnTo>
                  <a:pt x="587" y="2285"/>
                </a:lnTo>
                <a:lnTo>
                  <a:pt x="608" y="2313"/>
                </a:lnTo>
                <a:lnTo>
                  <a:pt x="630" y="2339"/>
                </a:lnTo>
                <a:lnTo>
                  <a:pt x="652" y="2366"/>
                </a:lnTo>
                <a:lnTo>
                  <a:pt x="682" y="2322"/>
                </a:lnTo>
                <a:lnTo>
                  <a:pt x="713" y="2278"/>
                </a:lnTo>
                <a:lnTo>
                  <a:pt x="745" y="2234"/>
                </a:lnTo>
                <a:lnTo>
                  <a:pt x="778" y="2188"/>
                </a:lnTo>
                <a:lnTo>
                  <a:pt x="811" y="2144"/>
                </a:lnTo>
                <a:lnTo>
                  <a:pt x="846" y="2099"/>
                </a:lnTo>
                <a:lnTo>
                  <a:pt x="883" y="2054"/>
                </a:lnTo>
                <a:lnTo>
                  <a:pt x="920" y="2007"/>
                </a:lnTo>
                <a:lnTo>
                  <a:pt x="957" y="1962"/>
                </a:lnTo>
                <a:lnTo>
                  <a:pt x="997" y="1916"/>
                </a:lnTo>
                <a:lnTo>
                  <a:pt x="1038" y="1870"/>
                </a:lnTo>
                <a:lnTo>
                  <a:pt x="1079" y="1824"/>
                </a:lnTo>
                <a:lnTo>
                  <a:pt x="1166" y="1730"/>
                </a:lnTo>
                <a:lnTo>
                  <a:pt x="1257" y="1636"/>
                </a:lnTo>
                <a:lnTo>
                  <a:pt x="1247" y="1611"/>
                </a:lnTo>
                <a:lnTo>
                  <a:pt x="1237" y="1586"/>
                </a:lnTo>
                <a:lnTo>
                  <a:pt x="1230" y="1560"/>
                </a:lnTo>
                <a:lnTo>
                  <a:pt x="1223" y="1534"/>
                </a:lnTo>
                <a:lnTo>
                  <a:pt x="1219" y="1507"/>
                </a:lnTo>
                <a:lnTo>
                  <a:pt x="1215" y="1479"/>
                </a:lnTo>
                <a:lnTo>
                  <a:pt x="1213" y="1451"/>
                </a:lnTo>
                <a:lnTo>
                  <a:pt x="1212" y="1423"/>
                </a:lnTo>
                <a:lnTo>
                  <a:pt x="1213" y="1397"/>
                </a:lnTo>
                <a:lnTo>
                  <a:pt x="1214" y="1370"/>
                </a:lnTo>
                <a:lnTo>
                  <a:pt x="1218" y="1344"/>
                </a:lnTo>
                <a:lnTo>
                  <a:pt x="1222" y="1319"/>
                </a:lnTo>
                <a:lnTo>
                  <a:pt x="1228" y="1293"/>
                </a:lnTo>
                <a:lnTo>
                  <a:pt x="1235" y="1269"/>
                </a:lnTo>
                <a:lnTo>
                  <a:pt x="1243" y="1244"/>
                </a:lnTo>
                <a:lnTo>
                  <a:pt x="1252" y="1221"/>
                </a:lnTo>
                <a:lnTo>
                  <a:pt x="1263" y="1198"/>
                </a:lnTo>
                <a:lnTo>
                  <a:pt x="1274" y="1175"/>
                </a:lnTo>
                <a:lnTo>
                  <a:pt x="1287" y="1154"/>
                </a:lnTo>
                <a:lnTo>
                  <a:pt x="1301" y="1132"/>
                </a:lnTo>
                <a:lnTo>
                  <a:pt x="1315" y="1112"/>
                </a:lnTo>
                <a:lnTo>
                  <a:pt x="1331" y="1092"/>
                </a:lnTo>
                <a:lnTo>
                  <a:pt x="1348" y="1073"/>
                </a:lnTo>
                <a:lnTo>
                  <a:pt x="1365" y="1055"/>
                </a:lnTo>
                <a:lnTo>
                  <a:pt x="1365" y="1054"/>
                </a:lnTo>
                <a:lnTo>
                  <a:pt x="1384" y="1037"/>
                </a:lnTo>
                <a:lnTo>
                  <a:pt x="1402" y="1020"/>
                </a:lnTo>
                <a:lnTo>
                  <a:pt x="1422" y="1005"/>
                </a:lnTo>
                <a:lnTo>
                  <a:pt x="1443" y="990"/>
                </a:lnTo>
                <a:lnTo>
                  <a:pt x="1464" y="977"/>
                </a:lnTo>
                <a:lnTo>
                  <a:pt x="1486" y="965"/>
                </a:lnTo>
                <a:lnTo>
                  <a:pt x="1508" y="953"/>
                </a:lnTo>
                <a:lnTo>
                  <a:pt x="1531" y="943"/>
                </a:lnTo>
                <a:lnTo>
                  <a:pt x="1554" y="933"/>
                </a:lnTo>
                <a:lnTo>
                  <a:pt x="1579" y="925"/>
                </a:lnTo>
                <a:lnTo>
                  <a:pt x="1603" y="918"/>
                </a:lnTo>
                <a:lnTo>
                  <a:pt x="1628" y="912"/>
                </a:lnTo>
                <a:lnTo>
                  <a:pt x="1654" y="908"/>
                </a:lnTo>
                <a:lnTo>
                  <a:pt x="1681" y="904"/>
                </a:lnTo>
                <a:lnTo>
                  <a:pt x="1706" y="902"/>
                </a:lnTo>
                <a:lnTo>
                  <a:pt x="1733" y="902"/>
                </a:lnTo>
                <a:lnTo>
                  <a:pt x="1760" y="902"/>
                </a:lnTo>
                <a:lnTo>
                  <a:pt x="1786" y="904"/>
                </a:lnTo>
                <a:lnTo>
                  <a:pt x="1813" y="908"/>
                </a:lnTo>
                <a:lnTo>
                  <a:pt x="1839" y="912"/>
                </a:lnTo>
                <a:lnTo>
                  <a:pt x="1863" y="918"/>
                </a:lnTo>
                <a:lnTo>
                  <a:pt x="1889" y="925"/>
                </a:lnTo>
                <a:lnTo>
                  <a:pt x="1913" y="933"/>
                </a:lnTo>
                <a:lnTo>
                  <a:pt x="1936" y="943"/>
                </a:lnTo>
                <a:lnTo>
                  <a:pt x="1959" y="953"/>
                </a:lnTo>
                <a:lnTo>
                  <a:pt x="1981" y="965"/>
                </a:lnTo>
                <a:lnTo>
                  <a:pt x="2003" y="977"/>
                </a:lnTo>
                <a:lnTo>
                  <a:pt x="2024" y="990"/>
                </a:lnTo>
                <a:lnTo>
                  <a:pt x="2045" y="1005"/>
                </a:lnTo>
                <a:lnTo>
                  <a:pt x="2065" y="1020"/>
                </a:lnTo>
                <a:lnTo>
                  <a:pt x="2084" y="1037"/>
                </a:lnTo>
                <a:lnTo>
                  <a:pt x="2102" y="1054"/>
                </a:lnTo>
                <a:lnTo>
                  <a:pt x="2102" y="1055"/>
                </a:lnTo>
                <a:lnTo>
                  <a:pt x="2118" y="1073"/>
                </a:lnTo>
                <a:lnTo>
                  <a:pt x="2136" y="1091"/>
                </a:lnTo>
                <a:lnTo>
                  <a:pt x="2151" y="1111"/>
                </a:lnTo>
                <a:lnTo>
                  <a:pt x="2165" y="1132"/>
                </a:lnTo>
                <a:lnTo>
                  <a:pt x="2179" y="1153"/>
                </a:lnTo>
                <a:lnTo>
                  <a:pt x="2192" y="1175"/>
                </a:lnTo>
                <a:lnTo>
                  <a:pt x="2203" y="1197"/>
                </a:lnTo>
                <a:lnTo>
                  <a:pt x="2214" y="1220"/>
                </a:lnTo>
                <a:lnTo>
                  <a:pt x="2223" y="1244"/>
                </a:lnTo>
                <a:lnTo>
                  <a:pt x="2231" y="1269"/>
                </a:lnTo>
                <a:lnTo>
                  <a:pt x="2238" y="1293"/>
                </a:lnTo>
                <a:lnTo>
                  <a:pt x="2244" y="1319"/>
                </a:lnTo>
                <a:lnTo>
                  <a:pt x="2248" y="1344"/>
                </a:lnTo>
                <a:lnTo>
                  <a:pt x="2252" y="1370"/>
                </a:lnTo>
                <a:lnTo>
                  <a:pt x="2254" y="1397"/>
                </a:lnTo>
                <a:lnTo>
                  <a:pt x="2254" y="1423"/>
                </a:lnTo>
                <a:lnTo>
                  <a:pt x="2254" y="1450"/>
                </a:lnTo>
                <a:lnTo>
                  <a:pt x="2252" y="1477"/>
                </a:lnTo>
                <a:lnTo>
                  <a:pt x="2248" y="1502"/>
                </a:lnTo>
                <a:lnTo>
                  <a:pt x="2244" y="1528"/>
                </a:lnTo>
                <a:lnTo>
                  <a:pt x="2238" y="1553"/>
                </a:lnTo>
                <a:lnTo>
                  <a:pt x="2231" y="1578"/>
                </a:lnTo>
                <a:lnTo>
                  <a:pt x="2223" y="1602"/>
                </a:lnTo>
                <a:lnTo>
                  <a:pt x="2214" y="1626"/>
                </a:lnTo>
                <a:lnTo>
                  <a:pt x="2203" y="1648"/>
                </a:lnTo>
                <a:lnTo>
                  <a:pt x="2192" y="1672"/>
                </a:lnTo>
                <a:lnTo>
                  <a:pt x="2179" y="1694"/>
                </a:lnTo>
                <a:lnTo>
                  <a:pt x="2166" y="1715"/>
                </a:lnTo>
                <a:lnTo>
                  <a:pt x="2151" y="1734"/>
                </a:lnTo>
                <a:lnTo>
                  <a:pt x="2136" y="1754"/>
                </a:lnTo>
                <a:lnTo>
                  <a:pt x="2120" y="1774"/>
                </a:lnTo>
                <a:lnTo>
                  <a:pt x="2102" y="1791"/>
                </a:lnTo>
                <a:lnTo>
                  <a:pt x="2084" y="1809"/>
                </a:lnTo>
                <a:lnTo>
                  <a:pt x="2065" y="1825"/>
                </a:lnTo>
                <a:lnTo>
                  <a:pt x="2045" y="1841"/>
                </a:lnTo>
                <a:lnTo>
                  <a:pt x="2024" y="1855"/>
                </a:lnTo>
                <a:lnTo>
                  <a:pt x="2003" y="1869"/>
                </a:lnTo>
                <a:lnTo>
                  <a:pt x="1981" y="1882"/>
                </a:lnTo>
                <a:lnTo>
                  <a:pt x="1959" y="1893"/>
                </a:lnTo>
                <a:lnTo>
                  <a:pt x="1936" y="1904"/>
                </a:lnTo>
                <a:lnTo>
                  <a:pt x="1913" y="1913"/>
                </a:lnTo>
                <a:lnTo>
                  <a:pt x="1889" y="1921"/>
                </a:lnTo>
                <a:lnTo>
                  <a:pt x="1863" y="1928"/>
                </a:lnTo>
                <a:lnTo>
                  <a:pt x="1839" y="1934"/>
                </a:lnTo>
                <a:lnTo>
                  <a:pt x="1813" y="1939"/>
                </a:lnTo>
                <a:lnTo>
                  <a:pt x="1786" y="1942"/>
                </a:lnTo>
                <a:lnTo>
                  <a:pt x="1760" y="1943"/>
                </a:lnTo>
                <a:lnTo>
                  <a:pt x="1733" y="1945"/>
                </a:lnTo>
                <a:lnTo>
                  <a:pt x="1710" y="1943"/>
                </a:lnTo>
                <a:lnTo>
                  <a:pt x="1685" y="1942"/>
                </a:lnTo>
                <a:lnTo>
                  <a:pt x="1662" y="1940"/>
                </a:lnTo>
                <a:lnTo>
                  <a:pt x="1640" y="1936"/>
                </a:lnTo>
                <a:lnTo>
                  <a:pt x="1617" y="1932"/>
                </a:lnTo>
                <a:lnTo>
                  <a:pt x="1595" y="1926"/>
                </a:lnTo>
                <a:lnTo>
                  <a:pt x="1573" y="1919"/>
                </a:lnTo>
                <a:lnTo>
                  <a:pt x="1552" y="1912"/>
                </a:lnTo>
                <a:lnTo>
                  <a:pt x="1465" y="2000"/>
                </a:lnTo>
                <a:lnTo>
                  <a:pt x="1384" y="2089"/>
                </a:lnTo>
                <a:lnTo>
                  <a:pt x="1306" y="2177"/>
                </a:lnTo>
                <a:lnTo>
                  <a:pt x="1233" y="2263"/>
                </a:lnTo>
                <a:lnTo>
                  <a:pt x="1164" y="2349"/>
                </a:lnTo>
                <a:lnTo>
                  <a:pt x="1099" y="2433"/>
                </a:lnTo>
                <a:lnTo>
                  <a:pt x="1069" y="2475"/>
                </a:lnTo>
                <a:lnTo>
                  <a:pt x="1039" y="2517"/>
                </a:lnTo>
                <a:lnTo>
                  <a:pt x="1011" y="2558"/>
                </a:lnTo>
                <a:lnTo>
                  <a:pt x="983" y="2599"/>
                </a:lnTo>
                <a:lnTo>
                  <a:pt x="961" y="2633"/>
                </a:lnTo>
                <a:lnTo>
                  <a:pt x="1020" y="2674"/>
                </a:lnTo>
                <a:lnTo>
                  <a:pt x="1081" y="2714"/>
                </a:lnTo>
                <a:lnTo>
                  <a:pt x="1143" y="2755"/>
                </a:lnTo>
                <a:lnTo>
                  <a:pt x="1207" y="2796"/>
                </a:lnTo>
                <a:lnTo>
                  <a:pt x="1341" y="2878"/>
                </a:lnTo>
                <a:lnTo>
                  <a:pt x="1479" y="2962"/>
                </a:lnTo>
                <a:lnTo>
                  <a:pt x="1583" y="3026"/>
                </a:lnTo>
                <a:lnTo>
                  <a:pt x="1689" y="3089"/>
                </a:lnTo>
                <a:lnTo>
                  <a:pt x="1795" y="3156"/>
                </a:lnTo>
                <a:lnTo>
                  <a:pt x="1900" y="3223"/>
                </a:lnTo>
                <a:lnTo>
                  <a:pt x="2003" y="3293"/>
                </a:lnTo>
                <a:lnTo>
                  <a:pt x="2056" y="3329"/>
                </a:lnTo>
                <a:lnTo>
                  <a:pt x="2107" y="3365"/>
                </a:lnTo>
                <a:lnTo>
                  <a:pt x="2157" y="3402"/>
                </a:lnTo>
                <a:lnTo>
                  <a:pt x="2207" y="3439"/>
                </a:lnTo>
                <a:lnTo>
                  <a:pt x="2255" y="3477"/>
                </a:lnTo>
                <a:lnTo>
                  <a:pt x="2304" y="3517"/>
                </a:lnTo>
                <a:lnTo>
                  <a:pt x="2304" y="1261"/>
                </a:lnTo>
                <a:lnTo>
                  <a:pt x="2305" y="1225"/>
                </a:lnTo>
                <a:lnTo>
                  <a:pt x="2308" y="1189"/>
                </a:lnTo>
                <a:lnTo>
                  <a:pt x="2312" y="1154"/>
                </a:lnTo>
                <a:lnTo>
                  <a:pt x="2319" y="1119"/>
                </a:lnTo>
                <a:lnTo>
                  <a:pt x="2326" y="1084"/>
                </a:lnTo>
                <a:lnTo>
                  <a:pt x="2337" y="1051"/>
                </a:lnTo>
                <a:lnTo>
                  <a:pt x="2347" y="1018"/>
                </a:lnTo>
                <a:lnTo>
                  <a:pt x="2360" y="987"/>
                </a:lnTo>
                <a:lnTo>
                  <a:pt x="2374" y="955"/>
                </a:lnTo>
                <a:lnTo>
                  <a:pt x="2390" y="924"/>
                </a:lnTo>
                <a:lnTo>
                  <a:pt x="2407" y="895"/>
                </a:lnTo>
                <a:lnTo>
                  <a:pt x="2425" y="866"/>
                </a:lnTo>
                <a:lnTo>
                  <a:pt x="2445" y="838"/>
                </a:lnTo>
                <a:lnTo>
                  <a:pt x="2467" y="811"/>
                </a:lnTo>
                <a:lnTo>
                  <a:pt x="2489" y="786"/>
                </a:lnTo>
                <a:lnTo>
                  <a:pt x="2512" y="761"/>
                </a:lnTo>
                <a:lnTo>
                  <a:pt x="2536" y="738"/>
                </a:lnTo>
                <a:lnTo>
                  <a:pt x="2562" y="716"/>
                </a:lnTo>
                <a:lnTo>
                  <a:pt x="2589" y="694"/>
                </a:lnTo>
                <a:lnTo>
                  <a:pt x="2616" y="674"/>
                </a:lnTo>
                <a:lnTo>
                  <a:pt x="2645" y="656"/>
                </a:lnTo>
                <a:lnTo>
                  <a:pt x="2674" y="639"/>
                </a:lnTo>
                <a:lnTo>
                  <a:pt x="2706" y="623"/>
                </a:lnTo>
                <a:lnTo>
                  <a:pt x="2737" y="609"/>
                </a:lnTo>
                <a:lnTo>
                  <a:pt x="2769" y="597"/>
                </a:lnTo>
                <a:lnTo>
                  <a:pt x="2802" y="586"/>
                </a:lnTo>
                <a:lnTo>
                  <a:pt x="2835" y="576"/>
                </a:lnTo>
                <a:lnTo>
                  <a:pt x="2870" y="567"/>
                </a:lnTo>
                <a:lnTo>
                  <a:pt x="2904" y="562"/>
                </a:lnTo>
                <a:lnTo>
                  <a:pt x="2939" y="557"/>
                </a:lnTo>
                <a:lnTo>
                  <a:pt x="2975" y="555"/>
                </a:lnTo>
                <a:lnTo>
                  <a:pt x="3011" y="554"/>
                </a:lnTo>
                <a:close/>
                <a:moveTo>
                  <a:pt x="1887" y="1269"/>
                </a:moveTo>
                <a:lnTo>
                  <a:pt x="1887" y="1269"/>
                </a:lnTo>
                <a:lnTo>
                  <a:pt x="1871" y="1255"/>
                </a:lnTo>
                <a:lnTo>
                  <a:pt x="1855" y="1242"/>
                </a:lnTo>
                <a:lnTo>
                  <a:pt x="1837" y="1232"/>
                </a:lnTo>
                <a:lnTo>
                  <a:pt x="1818" y="1222"/>
                </a:lnTo>
                <a:lnTo>
                  <a:pt x="1798" y="1215"/>
                </a:lnTo>
                <a:lnTo>
                  <a:pt x="1777" y="1210"/>
                </a:lnTo>
                <a:lnTo>
                  <a:pt x="1755" y="1206"/>
                </a:lnTo>
                <a:lnTo>
                  <a:pt x="1733" y="1205"/>
                </a:lnTo>
                <a:lnTo>
                  <a:pt x="1711" y="1206"/>
                </a:lnTo>
                <a:lnTo>
                  <a:pt x="1689" y="1210"/>
                </a:lnTo>
                <a:lnTo>
                  <a:pt x="1668" y="1215"/>
                </a:lnTo>
                <a:lnTo>
                  <a:pt x="1648" y="1222"/>
                </a:lnTo>
                <a:lnTo>
                  <a:pt x="1630" y="1232"/>
                </a:lnTo>
                <a:lnTo>
                  <a:pt x="1611" y="1242"/>
                </a:lnTo>
                <a:lnTo>
                  <a:pt x="1595" y="1255"/>
                </a:lnTo>
                <a:lnTo>
                  <a:pt x="1580" y="1269"/>
                </a:lnTo>
                <a:lnTo>
                  <a:pt x="1579" y="1269"/>
                </a:lnTo>
                <a:lnTo>
                  <a:pt x="1565" y="1284"/>
                </a:lnTo>
                <a:lnTo>
                  <a:pt x="1552" y="1301"/>
                </a:lnTo>
                <a:lnTo>
                  <a:pt x="1541" y="1319"/>
                </a:lnTo>
                <a:lnTo>
                  <a:pt x="1532" y="1338"/>
                </a:lnTo>
                <a:lnTo>
                  <a:pt x="1525" y="1358"/>
                </a:lnTo>
                <a:lnTo>
                  <a:pt x="1519" y="1379"/>
                </a:lnTo>
                <a:lnTo>
                  <a:pt x="1517" y="1401"/>
                </a:lnTo>
                <a:lnTo>
                  <a:pt x="1516" y="1423"/>
                </a:lnTo>
                <a:lnTo>
                  <a:pt x="1517" y="1445"/>
                </a:lnTo>
                <a:lnTo>
                  <a:pt x="1519" y="1467"/>
                </a:lnTo>
                <a:lnTo>
                  <a:pt x="1525" y="1488"/>
                </a:lnTo>
                <a:lnTo>
                  <a:pt x="1532" y="1508"/>
                </a:lnTo>
                <a:lnTo>
                  <a:pt x="1541" y="1527"/>
                </a:lnTo>
                <a:lnTo>
                  <a:pt x="1553" y="1545"/>
                </a:lnTo>
                <a:lnTo>
                  <a:pt x="1565" y="1561"/>
                </a:lnTo>
                <a:lnTo>
                  <a:pt x="1580" y="1576"/>
                </a:lnTo>
                <a:lnTo>
                  <a:pt x="1580" y="1578"/>
                </a:lnTo>
                <a:lnTo>
                  <a:pt x="1595" y="1592"/>
                </a:lnTo>
                <a:lnTo>
                  <a:pt x="1611" y="1604"/>
                </a:lnTo>
                <a:lnTo>
                  <a:pt x="1630" y="1615"/>
                </a:lnTo>
                <a:lnTo>
                  <a:pt x="1648" y="1624"/>
                </a:lnTo>
                <a:lnTo>
                  <a:pt x="1668" y="1631"/>
                </a:lnTo>
                <a:lnTo>
                  <a:pt x="1689" y="1637"/>
                </a:lnTo>
                <a:lnTo>
                  <a:pt x="1711" y="1639"/>
                </a:lnTo>
                <a:lnTo>
                  <a:pt x="1733" y="1640"/>
                </a:lnTo>
                <a:lnTo>
                  <a:pt x="1755" y="1639"/>
                </a:lnTo>
                <a:lnTo>
                  <a:pt x="1777" y="1637"/>
                </a:lnTo>
                <a:lnTo>
                  <a:pt x="1798" y="1631"/>
                </a:lnTo>
                <a:lnTo>
                  <a:pt x="1818" y="1624"/>
                </a:lnTo>
                <a:lnTo>
                  <a:pt x="1837" y="1615"/>
                </a:lnTo>
                <a:lnTo>
                  <a:pt x="1855" y="1603"/>
                </a:lnTo>
                <a:lnTo>
                  <a:pt x="1871" y="1592"/>
                </a:lnTo>
                <a:lnTo>
                  <a:pt x="1887" y="1576"/>
                </a:lnTo>
                <a:lnTo>
                  <a:pt x="1901" y="1561"/>
                </a:lnTo>
                <a:lnTo>
                  <a:pt x="1914" y="1545"/>
                </a:lnTo>
                <a:lnTo>
                  <a:pt x="1925" y="1527"/>
                </a:lnTo>
                <a:lnTo>
                  <a:pt x="1934" y="1508"/>
                </a:lnTo>
                <a:lnTo>
                  <a:pt x="1941" y="1488"/>
                </a:lnTo>
                <a:lnTo>
                  <a:pt x="1947" y="1467"/>
                </a:lnTo>
                <a:lnTo>
                  <a:pt x="1950" y="1445"/>
                </a:lnTo>
                <a:lnTo>
                  <a:pt x="1951" y="1423"/>
                </a:lnTo>
                <a:lnTo>
                  <a:pt x="1950" y="1401"/>
                </a:lnTo>
                <a:lnTo>
                  <a:pt x="1947" y="1379"/>
                </a:lnTo>
                <a:lnTo>
                  <a:pt x="1941" y="1358"/>
                </a:lnTo>
                <a:lnTo>
                  <a:pt x="1934" y="1338"/>
                </a:lnTo>
                <a:lnTo>
                  <a:pt x="1925" y="1319"/>
                </a:lnTo>
                <a:lnTo>
                  <a:pt x="1914" y="1301"/>
                </a:lnTo>
                <a:lnTo>
                  <a:pt x="1901" y="1284"/>
                </a:lnTo>
                <a:lnTo>
                  <a:pt x="1887" y="1269"/>
                </a:lnTo>
                <a:close/>
                <a:moveTo>
                  <a:pt x="2304" y="5100"/>
                </a:moveTo>
                <a:lnTo>
                  <a:pt x="2304" y="4074"/>
                </a:lnTo>
                <a:lnTo>
                  <a:pt x="2277" y="4045"/>
                </a:lnTo>
                <a:lnTo>
                  <a:pt x="2251" y="4017"/>
                </a:lnTo>
                <a:lnTo>
                  <a:pt x="2224" y="3989"/>
                </a:lnTo>
                <a:lnTo>
                  <a:pt x="2195" y="3961"/>
                </a:lnTo>
                <a:lnTo>
                  <a:pt x="2138" y="3908"/>
                </a:lnTo>
                <a:lnTo>
                  <a:pt x="2078" y="3856"/>
                </a:lnTo>
                <a:lnTo>
                  <a:pt x="2016" y="3805"/>
                </a:lnTo>
                <a:lnTo>
                  <a:pt x="1952" y="3755"/>
                </a:lnTo>
                <a:lnTo>
                  <a:pt x="1887" y="3706"/>
                </a:lnTo>
                <a:lnTo>
                  <a:pt x="1821" y="3659"/>
                </a:lnTo>
                <a:lnTo>
                  <a:pt x="1754" y="3613"/>
                </a:lnTo>
                <a:lnTo>
                  <a:pt x="1687" y="3567"/>
                </a:lnTo>
                <a:lnTo>
                  <a:pt x="1617" y="3522"/>
                </a:lnTo>
                <a:lnTo>
                  <a:pt x="1548" y="3478"/>
                </a:lnTo>
                <a:lnTo>
                  <a:pt x="1409" y="3392"/>
                </a:lnTo>
                <a:lnTo>
                  <a:pt x="1270" y="3308"/>
                </a:lnTo>
                <a:lnTo>
                  <a:pt x="1140" y="3230"/>
                </a:lnTo>
                <a:lnTo>
                  <a:pt x="1012" y="3151"/>
                </a:lnTo>
                <a:lnTo>
                  <a:pt x="949" y="3111"/>
                </a:lnTo>
                <a:lnTo>
                  <a:pt x="888" y="3071"/>
                </a:lnTo>
                <a:lnTo>
                  <a:pt x="826" y="3030"/>
                </a:lnTo>
                <a:lnTo>
                  <a:pt x="765" y="2988"/>
                </a:lnTo>
                <a:lnTo>
                  <a:pt x="737" y="3056"/>
                </a:lnTo>
                <a:lnTo>
                  <a:pt x="710" y="3122"/>
                </a:lnTo>
                <a:lnTo>
                  <a:pt x="687" y="3186"/>
                </a:lnTo>
                <a:lnTo>
                  <a:pt x="667" y="3250"/>
                </a:lnTo>
                <a:lnTo>
                  <a:pt x="650" y="3313"/>
                </a:lnTo>
                <a:lnTo>
                  <a:pt x="636" y="3375"/>
                </a:lnTo>
                <a:lnTo>
                  <a:pt x="624" y="3435"/>
                </a:lnTo>
                <a:lnTo>
                  <a:pt x="615" y="3496"/>
                </a:lnTo>
                <a:lnTo>
                  <a:pt x="612" y="3533"/>
                </a:lnTo>
                <a:lnTo>
                  <a:pt x="608" y="3577"/>
                </a:lnTo>
                <a:lnTo>
                  <a:pt x="606" y="3615"/>
                </a:lnTo>
                <a:lnTo>
                  <a:pt x="605" y="3652"/>
                </a:lnTo>
                <a:lnTo>
                  <a:pt x="605" y="3691"/>
                </a:lnTo>
                <a:lnTo>
                  <a:pt x="606" y="3728"/>
                </a:lnTo>
                <a:lnTo>
                  <a:pt x="609" y="3765"/>
                </a:lnTo>
                <a:lnTo>
                  <a:pt x="613" y="3801"/>
                </a:lnTo>
                <a:lnTo>
                  <a:pt x="617" y="3837"/>
                </a:lnTo>
                <a:lnTo>
                  <a:pt x="623" y="3873"/>
                </a:lnTo>
                <a:lnTo>
                  <a:pt x="630" y="3908"/>
                </a:lnTo>
                <a:lnTo>
                  <a:pt x="638" y="3943"/>
                </a:lnTo>
                <a:lnTo>
                  <a:pt x="646" y="3976"/>
                </a:lnTo>
                <a:lnTo>
                  <a:pt x="657" y="4010"/>
                </a:lnTo>
                <a:lnTo>
                  <a:pt x="668" y="4044"/>
                </a:lnTo>
                <a:lnTo>
                  <a:pt x="680" y="4076"/>
                </a:lnTo>
                <a:lnTo>
                  <a:pt x="693" y="4109"/>
                </a:lnTo>
                <a:lnTo>
                  <a:pt x="707" y="4141"/>
                </a:lnTo>
                <a:lnTo>
                  <a:pt x="722" y="4173"/>
                </a:lnTo>
                <a:lnTo>
                  <a:pt x="738" y="4204"/>
                </a:lnTo>
                <a:lnTo>
                  <a:pt x="755" y="4234"/>
                </a:lnTo>
                <a:lnTo>
                  <a:pt x="773" y="4264"/>
                </a:lnTo>
                <a:lnTo>
                  <a:pt x="791" y="4295"/>
                </a:lnTo>
                <a:lnTo>
                  <a:pt x="811" y="4324"/>
                </a:lnTo>
                <a:lnTo>
                  <a:pt x="832" y="4353"/>
                </a:lnTo>
                <a:lnTo>
                  <a:pt x="853" y="4380"/>
                </a:lnTo>
                <a:lnTo>
                  <a:pt x="875" y="4408"/>
                </a:lnTo>
                <a:lnTo>
                  <a:pt x="898" y="4436"/>
                </a:lnTo>
                <a:lnTo>
                  <a:pt x="923" y="4463"/>
                </a:lnTo>
                <a:lnTo>
                  <a:pt x="947" y="4488"/>
                </a:lnTo>
                <a:lnTo>
                  <a:pt x="973" y="4515"/>
                </a:lnTo>
                <a:lnTo>
                  <a:pt x="999" y="4540"/>
                </a:lnTo>
                <a:lnTo>
                  <a:pt x="1027" y="4565"/>
                </a:lnTo>
                <a:lnTo>
                  <a:pt x="1055" y="4589"/>
                </a:lnTo>
                <a:lnTo>
                  <a:pt x="1084" y="4614"/>
                </a:lnTo>
                <a:lnTo>
                  <a:pt x="1114" y="4637"/>
                </a:lnTo>
                <a:lnTo>
                  <a:pt x="1144" y="4660"/>
                </a:lnTo>
                <a:lnTo>
                  <a:pt x="1176" y="4684"/>
                </a:lnTo>
                <a:lnTo>
                  <a:pt x="1208" y="4706"/>
                </a:lnTo>
                <a:lnTo>
                  <a:pt x="1242" y="4728"/>
                </a:lnTo>
                <a:lnTo>
                  <a:pt x="1276" y="4749"/>
                </a:lnTo>
                <a:lnTo>
                  <a:pt x="1309" y="4769"/>
                </a:lnTo>
                <a:lnTo>
                  <a:pt x="1344" y="4789"/>
                </a:lnTo>
                <a:lnTo>
                  <a:pt x="1380" y="4809"/>
                </a:lnTo>
                <a:lnTo>
                  <a:pt x="1416" y="4829"/>
                </a:lnTo>
                <a:lnTo>
                  <a:pt x="1453" y="4847"/>
                </a:lnTo>
                <a:lnTo>
                  <a:pt x="1490" y="4865"/>
                </a:lnTo>
                <a:lnTo>
                  <a:pt x="1529" y="4882"/>
                </a:lnTo>
                <a:lnTo>
                  <a:pt x="1568" y="4899"/>
                </a:lnTo>
                <a:lnTo>
                  <a:pt x="1608" y="4916"/>
                </a:lnTo>
                <a:lnTo>
                  <a:pt x="1647" y="4931"/>
                </a:lnTo>
                <a:lnTo>
                  <a:pt x="1688" y="4947"/>
                </a:lnTo>
                <a:lnTo>
                  <a:pt x="1728" y="4961"/>
                </a:lnTo>
                <a:lnTo>
                  <a:pt x="1770" y="4975"/>
                </a:lnTo>
                <a:lnTo>
                  <a:pt x="1855" y="5002"/>
                </a:lnTo>
                <a:lnTo>
                  <a:pt x="1941" y="5026"/>
                </a:lnTo>
                <a:lnTo>
                  <a:pt x="2029" y="5048"/>
                </a:lnTo>
                <a:lnTo>
                  <a:pt x="2120" y="5068"/>
                </a:lnTo>
                <a:lnTo>
                  <a:pt x="2211" y="5085"/>
                </a:lnTo>
                <a:lnTo>
                  <a:pt x="2304" y="5100"/>
                </a:lnTo>
                <a:close/>
                <a:moveTo>
                  <a:pt x="2991" y="1292"/>
                </a:moveTo>
                <a:lnTo>
                  <a:pt x="2991" y="3627"/>
                </a:lnTo>
                <a:lnTo>
                  <a:pt x="5477" y="3627"/>
                </a:lnTo>
                <a:lnTo>
                  <a:pt x="5477" y="1292"/>
                </a:lnTo>
                <a:lnTo>
                  <a:pt x="2991" y="1292"/>
                </a:lnTo>
                <a:close/>
                <a:moveTo>
                  <a:pt x="4212" y="3997"/>
                </a:moveTo>
                <a:lnTo>
                  <a:pt x="4212" y="3997"/>
                </a:lnTo>
                <a:lnTo>
                  <a:pt x="4181" y="3998"/>
                </a:lnTo>
                <a:lnTo>
                  <a:pt x="4150" y="4000"/>
                </a:lnTo>
                <a:lnTo>
                  <a:pt x="4120" y="4003"/>
                </a:lnTo>
                <a:lnTo>
                  <a:pt x="4090" y="4007"/>
                </a:lnTo>
                <a:lnTo>
                  <a:pt x="4060" y="4012"/>
                </a:lnTo>
                <a:lnTo>
                  <a:pt x="4030" y="4018"/>
                </a:lnTo>
                <a:lnTo>
                  <a:pt x="4001" y="4026"/>
                </a:lnTo>
                <a:lnTo>
                  <a:pt x="3974" y="4034"/>
                </a:lnTo>
                <a:lnTo>
                  <a:pt x="3946" y="4044"/>
                </a:lnTo>
                <a:lnTo>
                  <a:pt x="3918" y="4054"/>
                </a:lnTo>
                <a:lnTo>
                  <a:pt x="3891" y="4066"/>
                </a:lnTo>
                <a:lnTo>
                  <a:pt x="3864" y="4079"/>
                </a:lnTo>
                <a:lnTo>
                  <a:pt x="3839" y="4091"/>
                </a:lnTo>
                <a:lnTo>
                  <a:pt x="3813" y="4105"/>
                </a:lnTo>
                <a:lnTo>
                  <a:pt x="3789" y="4120"/>
                </a:lnTo>
                <a:lnTo>
                  <a:pt x="3765" y="4137"/>
                </a:lnTo>
                <a:lnTo>
                  <a:pt x="4227" y="4599"/>
                </a:lnTo>
                <a:lnTo>
                  <a:pt x="4676" y="4149"/>
                </a:lnTo>
                <a:lnTo>
                  <a:pt x="4652" y="4132"/>
                </a:lnTo>
                <a:lnTo>
                  <a:pt x="4626" y="4116"/>
                </a:lnTo>
                <a:lnTo>
                  <a:pt x="4599" y="4100"/>
                </a:lnTo>
                <a:lnTo>
                  <a:pt x="4573" y="4086"/>
                </a:lnTo>
                <a:lnTo>
                  <a:pt x="4546" y="4072"/>
                </a:lnTo>
                <a:lnTo>
                  <a:pt x="4518" y="4059"/>
                </a:lnTo>
                <a:lnTo>
                  <a:pt x="4489" y="4048"/>
                </a:lnTo>
                <a:lnTo>
                  <a:pt x="4460" y="4038"/>
                </a:lnTo>
                <a:lnTo>
                  <a:pt x="4431" y="4029"/>
                </a:lnTo>
                <a:lnTo>
                  <a:pt x="4401" y="4021"/>
                </a:lnTo>
                <a:lnTo>
                  <a:pt x="4371" y="4014"/>
                </a:lnTo>
                <a:lnTo>
                  <a:pt x="4339" y="4008"/>
                </a:lnTo>
                <a:lnTo>
                  <a:pt x="4308" y="4003"/>
                </a:lnTo>
                <a:lnTo>
                  <a:pt x="4277" y="4000"/>
                </a:lnTo>
                <a:lnTo>
                  <a:pt x="4244" y="3998"/>
                </a:lnTo>
                <a:lnTo>
                  <a:pt x="4212" y="3997"/>
                </a:lnTo>
                <a:close/>
                <a:moveTo>
                  <a:pt x="4858" y="4335"/>
                </a:moveTo>
                <a:lnTo>
                  <a:pt x="4411" y="4783"/>
                </a:lnTo>
                <a:lnTo>
                  <a:pt x="4859" y="5233"/>
                </a:lnTo>
                <a:lnTo>
                  <a:pt x="4876" y="5208"/>
                </a:lnTo>
                <a:lnTo>
                  <a:pt x="4891" y="5184"/>
                </a:lnTo>
                <a:lnTo>
                  <a:pt x="4906" y="5158"/>
                </a:lnTo>
                <a:lnTo>
                  <a:pt x="4919" y="5133"/>
                </a:lnTo>
                <a:lnTo>
                  <a:pt x="4931" y="5106"/>
                </a:lnTo>
                <a:lnTo>
                  <a:pt x="4943" y="5079"/>
                </a:lnTo>
                <a:lnTo>
                  <a:pt x="4953" y="5052"/>
                </a:lnTo>
                <a:lnTo>
                  <a:pt x="4963" y="5024"/>
                </a:lnTo>
                <a:lnTo>
                  <a:pt x="4971" y="4995"/>
                </a:lnTo>
                <a:lnTo>
                  <a:pt x="4978" y="4967"/>
                </a:lnTo>
                <a:lnTo>
                  <a:pt x="4985" y="4937"/>
                </a:lnTo>
                <a:lnTo>
                  <a:pt x="4989" y="4908"/>
                </a:lnTo>
                <a:lnTo>
                  <a:pt x="4994" y="4877"/>
                </a:lnTo>
                <a:lnTo>
                  <a:pt x="4996" y="4847"/>
                </a:lnTo>
                <a:lnTo>
                  <a:pt x="4999" y="4816"/>
                </a:lnTo>
                <a:lnTo>
                  <a:pt x="5000" y="4786"/>
                </a:lnTo>
                <a:lnTo>
                  <a:pt x="4999" y="4754"/>
                </a:lnTo>
                <a:lnTo>
                  <a:pt x="4996" y="4723"/>
                </a:lnTo>
                <a:lnTo>
                  <a:pt x="4994" y="4693"/>
                </a:lnTo>
                <a:lnTo>
                  <a:pt x="4989" y="4663"/>
                </a:lnTo>
                <a:lnTo>
                  <a:pt x="4985" y="4632"/>
                </a:lnTo>
                <a:lnTo>
                  <a:pt x="4978" y="4603"/>
                </a:lnTo>
                <a:lnTo>
                  <a:pt x="4971" y="4574"/>
                </a:lnTo>
                <a:lnTo>
                  <a:pt x="4963" y="4545"/>
                </a:lnTo>
                <a:lnTo>
                  <a:pt x="4952" y="4517"/>
                </a:lnTo>
                <a:lnTo>
                  <a:pt x="4942" y="4490"/>
                </a:lnTo>
                <a:lnTo>
                  <a:pt x="4930" y="4463"/>
                </a:lnTo>
                <a:lnTo>
                  <a:pt x="4917" y="4436"/>
                </a:lnTo>
                <a:lnTo>
                  <a:pt x="4905" y="4411"/>
                </a:lnTo>
                <a:lnTo>
                  <a:pt x="4890" y="4385"/>
                </a:lnTo>
                <a:lnTo>
                  <a:pt x="4874" y="4360"/>
                </a:lnTo>
                <a:lnTo>
                  <a:pt x="4858" y="4335"/>
                </a:lnTo>
                <a:close/>
                <a:moveTo>
                  <a:pt x="4678" y="5420"/>
                </a:moveTo>
                <a:lnTo>
                  <a:pt x="4227" y="4968"/>
                </a:lnTo>
                <a:lnTo>
                  <a:pt x="3762" y="5431"/>
                </a:lnTo>
                <a:lnTo>
                  <a:pt x="3787" y="5448"/>
                </a:lnTo>
                <a:lnTo>
                  <a:pt x="3811" y="5464"/>
                </a:lnTo>
                <a:lnTo>
                  <a:pt x="3837" y="5478"/>
                </a:lnTo>
                <a:lnTo>
                  <a:pt x="3863" y="5492"/>
                </a:lnTo>
                <a:lnTo>
                  <a:pt x="3890" y="5503"/>
                </a:lnTo>
                <a:lnTo>
                  <a:pt x="3917" y="5515"/>
                </a:lnTo>
                <a:lnTo>
                  <a:pt x="3945" y="5526"/>
                </a:lnTo>
                <a:lnTo>
                  <a:pt x="3972" y="5536"/>
                </a:lnTo>
                <a:lnTo>
                  <a:pt x="4000" y="5544"/>
                </a:lnTo>
                <a:lnTo>
                  <a:pt x="4029" y="5552"/>
                </a:lnTo>
                <a:lnTo>
                  <a:pt x="4060" y="5558"/>
                </a:lnTo>
                <a:lnTo>
                  <a:pt x="4089" y="5564"/>
                </a:lnTo>
                <a:lnTo>
                  <a:pt x="4119" y="5567"/>
                </a:lnTo>
                <a:lnTo>
                  <a:pt x="4150" y="5571"/>
                </a:lnTo>
                <a:lnTo>
                  <a:pt x="4180" y="5572"/>
                </a:lnTo>
                <a:lnTo>
                  <a:pt x="4212" y="5573"/>
                </a:lnTo>
                <a:lnTo>
                  <a:pt x="4244" y="5572"/>
                </a:lnTo>
                <a:lnTo>
                  <a:pt x="4277" y="5569"/>
                </a:lnTo>
                <a:lnTo>
                  <a:pt x="4308" y="5567"/>
                </a:lnTo>
                <a:lnTo>
                  <a:pt x="4340" y="5562"/>
                </a:lnTo>
                <a:lnTo>
                  <a:pt x="4371" y="5557"/>
                </a:lnTo>
                <a:lnTo>
                  <a:pt x="4402" y="5550"/>
                </a:lnTo>
                <a:lnTo>
                  <a:pt x="4432" y="5542"/>
                </a:lnTo>
                <a:lnTo>
                  <a:pt x="4461" y="5532"/>
                </a:lnTo>
                <a:lnTo>
                  <a:pt x="4490" y="5522"/>
                </a:lnTo>
                <a:lnTo>
                  <a:pt x="4519" y="5510"/>
                </a:lnTo>
                <a:lnTo>
                  <a:pt x="4547" y="5497"/>
                </a:lnTo>
                <a:lnTo>
                  <a:pt x="4575" y="5485"/>
                </a:lnTo>
                <a:lnTo>
                  <a:pt x="4602" y="5470"/>
                </a:lnTo>
                <a:lnTo>
                  <a:pt x="4627" y="5454"/>
                </a:lnTo>
                <a:lnTo>
                  <a:pt x="4653" y="5437"/>
                </a:lnTo>
                <a:lnTo>
                  <a:pt x="4678" y="5420"/>
                </a:lnTo>
                <a:close/>
                <a:moveTo>
                  <a:pt x="3575" y="5249"/>
                </a:moveTo>
                <a:lnTo>
                  <a:pt x="4042" y="4783"/>
                </a:lnTo>
                <a:lnTo>
                  <a:pt x="3578" y="4319"/>
                </a:lnTo>
                <a:lnTo>
                  <a:pt x="3560" y="4343"/>
                </a:lnTo>
                <a:lnTo>
                  <a:pt x="3543" y="4369"/>
                </a:lnTo>
                <a:lnTo>
                  <a:pt x="3528" y="4396"/>
                </a:lnTo>
                <a:lnTo>
                  <a:pt x="3513" y="4422"/>
                </a:lnTo>
                <a:lnTo>
                  <a:pt x="3499" y="4450"/>
                </a:lnTo>
                <a:lnTo>
                  <a:pt x="3487" y="4478"/>
                </a:lnTo>
                <a:lnTo>
                  <a:pt x="3476" y="4506"/>
                </a:lnTo>
                <a:lnTo>
                  <a:pt x="3465" y="4536"/>
                </a:lnTo>
                <a:lnTo>
                  <a:pt x="3456" y="4565"/>
                </a:lnTo>
                <a:lnTo>
                  <a:pt x="3448" y="4595"/>
                </a:lnTo>
                <a:lnTo>
                  <a:pt x="3441" y="4625"/>
                </a:lnTo>
                <a:lnTo>
                  <a:pt x="3435" y="4657"/>
                </a:lnTo>
                <a:lnTo>
                  <a:pt x="3430" y="4688"/>
                </a:lnTo>
                <a:lnTo>
                  <a:pt x="3427" y="4721"/>
                </a:lnTo>
                <a:lnTo>
                  <a:pt x="3426" y="4752"/>
                </a:lnTo>
                <a:lnTo>
                  <a:pt x="3424" y="4786"/>
                </a:lnTo>
                <a:lnTo>
                  <a:pt x="3426" y="4817"/>
                </a:lnTo>
                <a:lnTo>
                  <a:pt x="3427" y="4850"/>
                </a:lnTo>
                <a:lnTo>
                  <a:pt x="3430" y="4881"/>
                </a:lnTo>
                <a:lnTo>
                  <a:pt x="3435" y="4912"/>
                </a:lnTo>
                <a:lnTo>
                  <a:pt x="3441" y="4944"/>
                </a:lnTo>
                <a:lnTo>
                  <a:pt x="3448" y="4974"/>
                </a:lnTo>
                <a:lnTo>
                  <a:pt x="3456" y="5004"/>
                </a:lnTo>
                <a:lnTo>
                  <a:pt x="3464" y="5033"/>
                </a:lnTo>
                <a:lnTo>
                  <a:pt x="3474" y="5062"/>
                </a:lnTo>
                <a:lnTo>
                  <a:pt x="3486" y="5091"/>
                </a:lnTo>
                <a:lnTo>
                  <a:pt x="3499" y="5119"/>
                </a:lnTo>
                <a:lnTo>
                  <a:pt x="3512" y="5147"/>
                </a:lnTo>
                <a:lnTo>
                  <a:pt x="3527" y="5174"/>
                </a:lnTo>
                <a:lnTo>
                  <a:pt x="3542" y="5199"/>
                </a:lnTo>
                <a:lnTo>
                  <a:pt x="3558" y="5225"/>
                </a:lnTo>
                <a:lnTo>
                  <a:pt x="3575" y="5249"/>
                </a:lnTo>
                <a:close/>
              </a:path>
            </a:pathLst>
          </a:custGeom>
          <a:solidFill>
            <a:srgbClr val="3D4762"/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7" name="MH_Other_11"/>
          <p:cNvSpPr/>
          <p:nvPr>
            <p:custDataLst>
              <p:tags r:id="rId11"/>
            </p:custDataLst>
          </p:nvPr>
        </p:nvSpPr>
        <p:spPr>
          <a:xfrm rot="13490653" flipH="1">
            <a:off x="3874275" y="4467703"/>
            <a:ext cx="2240992" cy="704784"/>
          </a:xfrm>
          <a:prstGeom prst="triangle">
            <a:avLst/>
          </a:prstGeom>
          <a:solidFill>
            <a:srgbClr val="D8C3B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9" name="MH_Other_12"/>
          <p:cNvSpPr/>
          <p:nvPr>
            <p:custDataLst>
              <p:tags r:id="rId12"/>
            </p:custDataLst>
          </p:nvPr>
        </p:nvSpPr>
        <p:spPr>
          <a:xfrm rot="13490653" flipH="1">
            <a:off x="4580898" y="4526437"/>
            <a:ext cx="673583" cy="675419"/>
          </a:xfrm>
          <a:prstGeom prst="ellipse">
            <a:avLst/>
          </a:prstGeom>
          <a:solidFill>
            <a:srgbClr val="FFFFFF"/>
          </a:solidFill>
          <a:ln w="19050">
            <a:solidFill>
              <a:srgbClr val="D8C3B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20" name="MH_Other_13"/>
          <p:cNvSpPr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4769937" y="4735673"/>
            <a:ext cx="295496" cy="291825"/>
          </a:xfrm>
          <a:custGeom>
            <a:avLst/>
            <a:gdLst/>
            <a:ahLst/>
            <a:cxnLst/>
            <a:rect l="0" t="0" r="r" b="b"/>
            <a:pathLst>
              <a:path w="1622425" h="1601788">
                <a:moveTo>
                  <a:pt x="1477962" y="927100"/>
                </a:moveTo>
                <a:lnTo>
                  <a:pt x="1622425" y="927100"/>
                </a:lnTo>
                <a:lnTo>
                  <a:pt x="1622425" y="1293813"/>
                </a:lnTo>
                <a:lnTo>
                  <a:pt x="1477962" y="1293813"/>
                </a:lnTo>
                <a:lnTo>
                  <a:pt x="1477962" y="927100"/>
                </a:lnTo>
                <a:close/>
                <a:moveTo>
                  <a:pt x="1477962" y="463550"/>
                </a:moveTo>
                <a:lnTo>
                  <a:pt x="1622425" y="463550"/>
                </a:lnTo>
                <a:lnTo>
                  <a:pt x="1622425" y="830263"/>
                </a:lnTo>
                <a:lnTo>
                  <a:pt x="1477962" y="830263"/>
                </a:lnTo>
                <a:lnTo>
                  <a:pt x="1477962" y="463550"/>
                </a:lnTo>
                <a:close/>
                <a:moveTo>
                  <a:pt x="871932" y="418865"/>
                </a:moveTo>
                <a:lnTo>
                  <a:pt x="866214" y="419183"/>
                </a:lnTo>
                <a:lnTo>
                  <a:pt x="859861" y="419183"/>
                </a:lnTo>
                <a:lnTo>
                  <a:pt x="848426" y="420453"/>
                </a:lnTo>
                <a:lnTo>
                  <a:pt x="837309" y="422359"/>
                </a:lnTo>
                <a:lnTo>
                  <a:pt x="826509" y="424582"/>
                </a:lnTo>
                <a:lnTo>
                  <a:pt x="815709" y="427440"/>
                </a:lnTo>
                <a:lnTo>
                  <a:pt x="805862" y="430298"/>
                </a:lnTo>
                <a:lnTo>
                  <a:pt x="796650" y="433473"/>
                </a:lnTo>
                <a:lnTo>
                  <a:pt x="787439" y="436649"/>
                </a:lnTo>
                <a:lnTo>
                  <a:pt x="771874" y="443000"/>
                </a:lnTo>
                <a:lnTo>
                  <a:pt x="766792" y="444906"/>
                </a:lnTo>
                <a:lnTo>
                  <a:pt x="762027" y="446811"/>
                </a:lnTo>
                <a:lnTo>
                  <a:pt x="757262" y="449034"/>
                </a:lnTo>
                <a:lnTo>
                  <a:pt x="752498" y="451257"/>
                </a:lnTo>
                <a:lnTo>
                  <a:pt x="748051" y="454115"/>
                </a:lnTo>
                <a:lnTo>
                  <a:pt x="743921" y="456655"/>
                </a:lnTo>
                <a:lnTo>
                  <a:pt x="739792" y="459831"/>
                </a:lnTo>
                <a:lnTo>
                  <a:pt x="735345" y="463324"/>
                </a:lnTo>
                <a:lnTo>
                  <a:pt x="731533" y="466817"/>
                </a:lnTo>
                <a:lnTo>
                  <a:pt x="728039" y="470628"/>
                </a:lnTo>
                <a:lnTo>
                  <a:pt x="724545" y="474757"/>
                </a:lnTo>
                <a:lnTo>
                  <a:pt x="721051" y="479202"/>
                </a:lnTo>
                <a:lnTo>
                  <a:pt x="718192" y="483966"/>
                </a:lnTo>
                <a:lnTo>
                  <a:pt x="715333" y="488729"/>
                </a:lnTo>
                <a:lnTo>
                  <a:pt x="712792" y="493810"/>
                </a:lnTo>
                <a:lnTo>
                  <a:pt x="710251" y="499526"/>
                </a:lnTo>
                <a:lnTo>
                  <a:pt x="708028" y="504925"/>
                </a:lnTo>
                <a:lnTo>
                  <a:pt x="706122" y="510959"/>
                </a:lnTo>
                <a:lnTo>
                  <a:pt x="704216" y="517310"/>
                </a:lnTo>
                <a:lnTo>
                  <a:pt x="702628" y="523979"/>
                </a:lnTo>
                <a:lnTo>
                  <a:pt x="701357" y="530648"/>
                </a:lnTo>
                <a:lnTo>
                  <a:pt x="700404" y="537952"/>
                </a:lnTo>
                <a:lnTo>
                  <a:pt x="699769" y="545256"/>
                </a:lnTo>
                <a:lnTo>
                  <a:pt x="699451" y="553512"/>
                </a:lnTo>
                <a:lnTo>
                  <a:pt x="699451" y="561451"/>
                </a:lnTo>
                <a:lnTo>
                  <a:pt x="699451" y="570025"/>
                </a:lnTo>
                <a:lnTo>
                  <a:pt x="700087" y="578600"/>
                </a:lnTo>
                <a:lnTo>
                  <a:pt x="700722" y="587809"/>
                </a:lnTo>
                <a:lnTo>
                  <a:pt x="701992" y="597018"/>
                </a:lnTo>
                <a:lnTo>
                  <a:pt x="703263" y="607180"/>
                </a:lnTo>
                <a:lnTo>
                  <a:pt x="705169" y="617025"/>
                </a:lnTo>
                <a:lnTo>
                  <a:pt x="707392" y="627504"/>
                </a:lnTo>
                <a:lnTo>
                  <a:pt x="708028" y="630998"/>
                </a:lnTo>
                <a:lnTo>
                  <a:pt x="708028" y="634173"/>
                </a:lnTo>
                <a:lnTo>
                  <a:pt x="707710" y="637666"/>
                </a:lnTo>
                <a:lnTo>
                  <a:pt x="707392" y="640524"/>
                </a:lnTo>
                <a:lnTo>
                  <a:pt x="706757" y="643065"/>
                </a:lnTo>
                <a:lnTo>
                  <a:pt x="705804" y="645605"/>
                </a:lnTo>
                <a:lnTo>
                  <a:pt x="703263" y="650051"/>
                </a:lnTo>
                <a:lnTo>
                  <a:pt x="701039" y="654815"/>
                </a:lnTo>
                <a:lnTo>
                  <a:pt x="699134" y="658626"/>
                </a:lnTo>
                <a:lnTo>
                  <a:pt x="698498" y="660531"/>
                </a:lnTo>
                <a:lnTo>
                  <a:pt x="697863" y="662436"/>
                </a:lnTo>
                <a:lnTo>
                  <a:pt x="697545" y="664342"/>
                </a:lnTo>
                <a:lnTo>
                  <a:pt x="697545" y="666247"/>
                </a:lnTo>
                <a:lnTo>
                  <a:pt x="699134" y="688794"/>
                </a:lnTo>
                <a:lnTo>
                  <a:pt x="700404" y="702132"/>
                </a:lnTo>
                <a:lnTo>
                  <a:pt x="701039" y="709436"/>
                </a:lnTo>
                <a:lnTo>
                  <a:pt x="702310" y="716104"/>
                </a:lnTo>
                <a:lnTo>
                  <a:pt x="703581" y="723408"/>
                </a:lnTo>
                <a:lnTo>
                  <a:pt x="705487" y="729760"/>
                </a:lnTo>
                <a:lnTo>
                  <a:pt x="707075" y="736111"/>
                </a:lnTo>
                <a:lnTo>
                  <a:pt x="709298" y="742145"/>
                </a:lnTo>
                <a:lnTo>
                  <a:pt x="711839" y="747226"/>
                </a:lnTo>
                <a:lnTo>
                  <a:pt x="714698" y="751989"/>
                </a:lnTo>
                <a:lnTo>
                  <a:pt x="716286" y="753894"/>
                </a:lnTo>
                <a:lnTo>
                  <a:pt x="718192" y="755800"/>
                </a:lnTo>
                <a:lnTo>
                  <a:pt x="719780" y="757705"/>
                </a:lnTo>
                <a:lnTo>
                  <a:pt x="722322" y="759293"/>
                </a:lnTo>
                <a:lnTo>
                  <a:pt x="725816" y="760563"/>
                </a:lnTo>
                <a:lnTo>
                  <a:pt x="731533" y="762151"/>
                </a:lnTo>
                <a:lnTo>
                  <a:pt x="736933" y="763104"/>
                </a:lnTo>
                <a:lnTo>
                  <a:pt x="738839" y="763421"/>
                </a:lnTo>
                <a:lnTo>
                  <a:pt x="739792" y="763104"/>
                </a:lnTo>
                <a:lnTo>
                  <a:pt x="745827" y="831062"/>
                </a:lnTo>
                <a:lnTo>
                  <a:pt x="747098" y="833603"/>
                </a:lnTo>
                <a:lnTo>
                  <a:pt x="748368" y="835826"/>
                </a:lnTo>
                <a:lnTo>
                  <a:pt x="749639" y="838049"/>
                </a:lnTo>
                <a:lnTo>
                  <a:pt x="751227" y="839954"/>
                </a:lnTo>
                <a:lnTo>
                  <a:pt x="754404" y="843765"/>
                </a:lnTo>
                <a:lnTo>
                  <a:pt x="757898" y="847576"/>
                </a:lnTo>
                <a:lnTo>
                  <a:pt x="761074" y="851386"/>
                </a:lnTo>
                <a:lnTo>
                  <a:pt x="762662" y="853609"/>
                </a:lnTo>
                <a:lnTo>
                  <a:pt x="763933" y="855832"/>
                </a:lnTo>
                <a:lnTo>
                  <a:pt x="765204" y="858373"/>
                </a:lnTo>
                <a:lnTo>
                  <a:pt x="766474" y="861548"/>
                </a:lnTo>
                <a:lnTo>
                  <a:pt x="767427" y="865042"/>
                </a:lnTo>
                <a:lnTo>
                  <a:pt x="768380" y="868852"/>
                </a:lnTo>
                <a:lnTo>
                  <a:pt x="751545" y="872663"/>
                </a:lnTo>
                <a:lnTo>
                  <a:pt x="744874" y="887271"/>
                </a:lnTo>
                <a:lnTo>
                  <a:pt x="740745" y="895528"/>
                </a:lnTo>
                <a:lnTo>
                  <a:pt x="736298" y="904102"/>
                </a:lnTo>
                <a:lnTo>
                  <a:pt x="731533" y="912358"/>
                </a:lnTo>
                <a:lnTo>
                  <a:pt x="726451" y="919980"/>
                </a:lnTo>
                <a:lnTo>
                  <a:pt x="723910" y="923156"/>
                </a:lnTo>
                <a:lnTo>
                  <a:pt x="721051" y="926014"/>
                </a:lnTo>
                <a:lnTo>
                  <a:pt x="718510" y="928555"/>
                </a:lnTo>
                <a:lnTo>
                  <a:pt x="715969" y="930778"/>
                </a:lnTo>
                <a:lnTo>
                  <a:pt x="680393" y="940622"/>
                </a:lnTo>
                <a:lnTo>
                  <a:pt x="648628" y="953960"/>
                </a:lnTo>
                <a:lnTo>
                  <a:pt x="615911" y="967932"/>
                </a:lnTo>
                <a:lnTo>
                  <a:pt x="551747" y="995243"/>
                </a:lnTo>
                <a:lnTo>
                  <a:pt x="544123" y="998101"/>
                </a:lnTo>
                <a:lnTo>
                  <a:pt x="537135" y="1000641"/>
                </a:lnTo>
                <a:lnTo>
                  <a:pt x="522524" y="1006040"/>
                </a:lnTo>
                <a:lnTo>
                  <a:pt x="507912" y="1011121"/>
                </a:lnTo>
                <a:lnTo>
                  <a:pt x="500924" y="1013979"/>
                </a:lnTo>
                <a:lnTo>
                  <a:pt x="493936" y="1016837"/>
                </a:lnTo>
                <a:lnTo>
                  <a:pt x="487583" y="1020648"/>
                </a:lnTo>
                <a:lnTo>
                  <a:pt x="481548" y="1024141"/>
                </a:lnTo>
                <a:lnTo>
                  <a:pt x="475512" y="1027952"/>
                </a:lnTo>
                <a:lnTo>
                  <a:pt x="470430" y="1032398"/>
                </a:lnTo>
                <a:lnTo>
                  <a:pt x="467889" y="1034938"/>
                </a:lnTo>
                <a:lnTo>
                  <a:pt x="465665" y="1037796"/>
                </a:lnTo>
                <a:lnTo>
                  <a:pt x="463442" y="1040337"/>
                </a:lnTo>
                <a:lnTo>
                  <a:pt x="461218" y="1043195"/>
                </a:lnTo>
                <a:lnTo>
                  <a:pt x="459313" y="1046370"/>
                </a:lnTo>
                <a:lnTo>
                  <a:pt x="457407" y="1049546"/>
                </a:lnTo>
                <a:lnTo>
                  <a:pt x="456136" y="1052722"/>
                </a:lnTo>
                <a:lnTo>
                  <a:pt x="454548" y="1056850"/>
                </a:lnTo>
                <a:lnTo>
                  <a:pt x="454230" y="1082573"/>
                </a:lnTo>
                <a:lnTo>
                  <a:pt x="453595" y="1116234"/>
                </a:lnTo>
                <a:lnTo>
                  <a:pt x="452960" y="1151484"/>
                </a:lnTo>
                <a:lnTo>
                  <a:pt x="452642" y="1167997"/>
                </a:lnTo>
                <a:lnTo>
                  <a:pt x="452960" y="1182605"/>
                </a:lnTo>
                <a:lnTo>
                  <a:pt x="1276928" y="1182605"/>
                </a:lnTo>
                <a:lnTo>
                  <a:pt x="1277245" y="1167997"/>
                </a:lnTo>
                <a:lnTo>
                  <a:pt x="1276928" y="1151484"/>
                </a:lnTo>
                <a:lnTo>
                  <a:pt x="1276292" y="1116234"/>
                </a:lnTo>
                <a:lnTo>
                  <a:pt x="1275339" y="1082573"/>
                </a:lnTo>
                <a:lnTo>
                  <a:pt x="1275022" y="1056850"/>
                </a:lnTo>
                <a:lnTo>
                  <a:pt x="1273751" y="1052722"/>
                </a:lnTo>
                <a:lnTo>
                  <a:pt x="1272163" y="1049546"/>
                </a:lnTo>
                <a:lnTo>
                  <a:pt x="1270257" y="1046370"/>
                </a:lnTo>
                <a:lnTo>
                  <a:pt x="1268669" y="1043195"/>
                </a:lnTo>
                <a:lnTo>
                  <a:pt x="1266445" y="1040337"/>
                </a:lnTo>
                <a:lnTo>
                  <a:pt x="1264222" y="1037796"/>
                </a:lnTo>
                <a:lnTo>
                  <a:pt x="1261998" y="1034938"/>
                </a:lnTo>
                <a:lnTo>
                  <a:pt x="1259775" y="1032398"/>
                </a:lnTo>
                <a:lnTo>
                  <a:pt x="1254057" y="1027952"/>
                </a:lnTo>
                <a:lnTo>
                  <a:pt x="1248340" y="1024141"/>
                </a:lnTo>
                <a:lnTo>
                  <a:pt x="1242304" y="1020648"/>
                </a:lnTo>
                <a:lnTo>
                  <a:pt x="1235634" y="1016837"/>
                </a:lnTo>
                <a:lnTo>
                  <a:pt x="1228963" y="1013979"/>
                </a:lnTo>
                <a:lnTo>
                  <a:pt x="1221658" y="1011121"/>
                </a:lnTo>
                <a:lnTo>
                  <a:pt x="1207681" y="1006040"/>
                </a:lnTo>
                <a:lnTo>
                  <a:pt x="1192752" y="1000641"/>
                </a:lnTo>
                <a:lnTo>
                  <a:pt x="1185446" y="998101"/>
                </a:lnTo>
                <a:lnTo>
                  <a:pt x="1178458" y="995243"/>
                </a:lnTo>
                <a:lnTo>
                  <a:pt x="1113659" y="967932"/>
                </a:lnTo>
                <a:lnTo>
                  <a:pt x="1080941" y="953960"/>
                </a:lnTo>
                <a:lnTo>
                  <a:pt x="1049177" y="940622"/>
                </a:lnTo>
                <a:lnTo>
                  <a:pt x="1013601" y="930778"/>
                </a:lnTo>
                <a:lnTo>
                  <a:pt x="1011060" y="928555"/>
                </a:lnTo>
                <a:lnTo>
                  <a:pt x="1008519" y="926014"/>
                </a:lnTo>
                <a:lnTo>
                  <a:pt x="1005977" y="923156"/>
                </a:lnTo>
                <a:lnTo>
                  <a:pt x="1003436" y="919980"/>
                </a:lnTo>
                <a:lnTo>
                  <a:pt x="998036" y="912358"/>
                </a:lnTo>
                <a:lnTo>
                  <a:pt x="993589" y="904102"/>
                </a:lnTo>
                <a:lnTo>
                  <a:pt x="989142" y="895528"/>
                </a:lnTo>
                <a:lnTo>
                  <a:pt x="985013" y="887271"/>
                </a:lnTo>
                <a:lnTo>
                  <a:pt x="978025" y="872663"/>
                </a:lnTo>
                <a:lnTo>
                  <a:pt x="955790" y="869487"/>
                </a:lnTo>
                <a:lnTo>
                  <a:pt x="956107" y="865359"/>
                </a:lnTo>
                <a:lnTo>
                  <a:pt x="956743" y="861231"/>
                </a:lnTo>
                <a:lnTo>
                  <a:pt x="957696" y="857738"/>
                </a:lnTo>
                <a:lnTo>
                  <a:pt x="958649" y="854562"/>
                </a:lnTo>
                <a:lnTo>
                  <a:pt x="960237" y="852021"/>
                </a:lnTo>
                <a:lnTo>
                  <a:pt x="961507" y="849481"/>
                </a:lnTo>
                <a:lnTo>
                  <a:pt x="965319" y="845035"/>
                </a:lnTo>
                <a:lnTo>
                  <a:pt x="968813" y="840272"/>
                </a:lnTo>
                <a:lnTo>
                  <a:pt x="972307" y="835826"/>
                </a:lnTo>
                <a:lnTo>
                  <a:pt x="973895" y="833603"/>
                </a:lnTo>
                <a:lnTo>
                  <a:pt x="975484" y="830745"/>
                </a:lnTo>
                <a:lnTo>
                  <a:pt x="977072" y="827887"/>
                </a:lnTo>
                <a:lnTo>
                  <a:pt x="978025" y="824393"/>
                </a:lnTo>
                <a:lnTo>
                  <a:pt x="978978" y="821218"/>
                </a:lnTo>
                <a:lnTo>
                  <a:pt x="979613" y="818042"/>
                </a:lnTo>
                <a:lnTo>
                  <a:pt x="980566" y="811373"/>
                </a:lnTo>
                <a:lnTo>
                  <a:pt x="981201" y="804069"/>
                </a:lnTo>
                <a:lnTo>
                  <a:pt x="981837" y="797083"/>
                </a:lnTo>
                <a:lnTo>
                  <a:pt x="982154" y="789779"/>
                </a:lnTo>
                <a:lnTo>
                  <a:pt x="983107" y="783110"/>
                </a:lnTo>
                <a:lnTo>
                  <a:pt x="983742" y="779935"/>
                </a:lnTo>
                <a:lnTo>
                  <a:pt x="984695" y="776759"/>
                </a:lnTo>
                <a:lnTo>
                  <a:pt x="985966" y="773266"/>
                </a:lnTo>
                <a:lnTo>
                  <a:pt x="987236" y="770408"/>
                </a:lnTo>
                <a:lnTo>
                  <a:pt x="988507" y="768502"/>
                </a:lnTo>
                <a:lnTo>
                  <a:pt x="989778" y="766915"/>
                </a:lnTo>
                <a:lnTo>
                  <a:pt x="991366" y="765327"/>
                </a:lnTo>
                <a:lnTo>
                  <a:pt x="992636" y="764056"/>
                </a:lnTo>
                <a:lnTo>
                  <a:pt x="996131" y="761834"/>
                </a:lnTo>
                <a:lnTo>
                  <a:pt x="999942" y="759928"/>
                </a:lnTo>
                <a:lnTo>
                  <a:pt x="1003436" y="758023"/>
                </a:lnTo>
                <a:lnTo>
                  <a:pt x="1006930" y="755800"/>
                </a:lnTo>
                <a:lnTo>
                  <a:pt x="1010107" y="753259"/>
                </a:lnTo>
                <a:lnTo>
                  <a:pt x="1011695" y="751989"/>
                </a:lnTo>
                <a:lnTo>
                  <a:pt x="1012966" y="750401"/>
                </a:lnTo>
                <a:lnTo>
                  <a:pt x="1014871" y="746908"/>
                </a:lnTo>
                <a:lnTo>
                  <a:pt x="1017095" y="743097"/>
                </a:lnTo>
                <a:lnTo>
                  <a:pt x="1019001" y="738651"/>
                </a:lnTo>
                <a:lnTo>
                  <a:pt x="1020589" y="734523"/>
                </a:lnTo>
                <a:lnTo>
                  <a:pt x="1023130" y="725631"/>
                </a:lnTo>
                <a:lnTo>
                  <a:pt x="1024718" y="717057"/>
                </a:lnTo>
                <a:lnTo>
                  <a:pt x="1025989" y="709753"/>
                </a:lnTo>
                <a:lnTo>
                  <a:pt x="1026942" y="701814"/>
                </a:lnTo>
                <a:lnTo>
                  <a:pt x="1027895" y="693875"/>
                </a:lnTo>
                <a:lnTo>
                  <a:pt x="1028213" y="685618"/>
                </a:lnTo>
                <a:lnTo>
                  <a:pt x="1027895" y="677362"/>
                </a:lnTo>
                <a:lnTo>
                  <a:pt x="1027577" y="673233"/>
                </a:lnTo>
                <a:lnTo>
                  <a:pt x="1026942" y="669105"/>
                </a:lnTo>
                <a:lnTo>
                  <a:pt x="1025989" y="665294"/>
                </a:lnTo>
                <a:lnTo>
                  <a:pt x="1025036" y="661484"/>
                </a:lnTo>
                <a:lnTo>
                  <a:pt x="1023766" y="657673"/>
                </a:lnTo>
                <a:lnTo>
                  <a:pt x="1022177" y="654180"/>
                </a:lnTo>
                <a:lnTo>
                  <a:pt x="1019001" y="647511"/>
                </a:lnTo>
                <a:lnTo>
                  <a:pt x="1015824" y="642747"/>
                </a:lnTo>
                <a:lnTo>
                  <a:pt x="1014871" y="640207"/>
                </a:lnTo>
                <a:lnTo>
                  <a:pt x="1013919" y="637349"/>
                </a:lnTo>
                <a:lnTo>
                  <a:pt x="1012966" y="633856"/>
                </a:lnTo>
                <a:lnTo>
                  <a:pt x="1012330" y="629410"/>
                </a:lnTo>
                <a:lnTo>
                  <a:pt x="1012013" y="626234"/>
                </a:lnTo>
                <a:lnTo>
                  <a:pt x="1012013" y="622106"/>
                </a:lnTo>
                <a:lnTo>
                  <a:pt x="1012330" y="612261"/>
                </a:lnTo>
                <a:lnTo>
                  <a:pt x="1012966" y="601147"/>
                </a:lnTo>
                <a:lnTo>
                  <a:pt x="1013919" y="588762"/>
                </a:lnTo>
                <a:lnTo>
                  <a:pt x="1016460" y="566215"/>
                </a:lnTo>
                <a:lnTo>
                  <a:pt x="1017095" y="557323"/>
                </a:lnTo>
                <a:lnTo>
                  <a:pt x="1017413" y="551607"/>
                </a:lnTo>
                <a:lnTo>
                  <a:pt x="1017730" y="534141"/>
                </a:lnTo>
                <a:lnTo>
                  <a:pt x="1017413" y="527472"/>
                </a:lnTo>
                <a:lnTo>
                  <a:pt x="1016777" y="521756"/>
                </a:lnTo>
                <a:lnTo>
                  <a:pt x="1015824" y="516040"/>
                </a:lnTo>
                <a:lnTo>
                  <a:pt x="1014236" y="509371"/>
                </a:lnTo>
                <a:lnTo>
                  <a:pt x="1010424" y="492222"/>
                </a:lnTo>
                <a:lnTo>
                  <a:pt x="1008836" y="488412"/>
                </a:lnTo>
                <a:lnTo>
                  <a:pt x="1006930" y="483966"/>
                </a:lnTo>
                <a:lnTo>
                  <a:pt x="1004707" y="478567"/>
                </a:lnTo>
                <a:lnTo>
                  <a:pt x="1001530" y="473169"/>
                </a:lnTo>
                <a:lnTo>
                  <a:pt x="997401" y="467770"/>
                </a:lnTo>
                <a:lnTo>
                  <a:pt x="995495" y="465547"/>
                </a:lnTo>
                <a:lnTo>
                  <a:pt x="993272" y="463324"/>
                </a:lnTo>
                <a:lnTo>
                  <a:pt x="991048" y="460784"/>
                </a:lnTo>
                <a:lnTo>
                  <a:pt x="988825" y="459196"/>
                </a:lnTo>
                <a:lnTo>
                  <a:pt x="962143" y="454750"/>
                </a:lnTo>
                <a:lnTo>
                  <a:pt x="945943" y="439825"/>
                </a:lnTo>
                <a:lnTo>
                  <a:pt x="939908" y="436331"/>
                </a:lnTo>
                <a:lnTo>
                  <a:pt x="933555" y="433156"/>
                </a:lnTo>
                <a:lnTo>
                  <a:pt x="927202" y="430298"/>
                </a:lnTo>
                <a:lnTo>
                  <a:pt x="921167" y="427757"/>
                </a:lnTo>
                <a:lnTo>
                  <a:pt x="915131" y="425534"/>
                </a:lnTo>
                <a:lnTo>
                  <a:pt x="908778" y="423629"/>
                </a:lnTo>
                <a:lnTo>
                  <a:pt x="902426" y="422041"/>
                </a:lnTo>
                <a:lnTo>
                  <a:pt x="896390" y="421088"/>
                </a:lnTo>
                <a:lnTo>
                  <a:pt x="890038" y="420136"/>
                </a:lnTo>
                <a:lnTo>
                  <a:pt x="884002" y="419501"/>
                </a:lnTo>
                <a:lnTo>
                  <a:pt x="878285" y="419183"/>
                </a:lnTo>
                <a:lnTo>
                  <a:pt x="871932" y="418865"/>
                </a:lnTo>
                <a:close/>
                <a:moveTo>
                  <a:pt x="1477962" y="0"/>
                </a:moveTo>
                <a:lnTo>
                  <a:pt x="1622425" y="0"/>
                </a:lnTo>
                <a:lnTo>
                  <a:pt x="1622425" y="366713"/>
                </a:lnTo>
                <a:lnTo>
                  <a:pt x="1477962" y="366713"/>
                </a:lnTo>
                <a:lnTo>
                  <a:pt x="1477962" y="0"/>
                </a:lnTo>
                <a:close/>
                <a:moveTo>
                  <a:pt x="326855" y="0"/>
                </a:moveTo>
                <a:lnTo>
                  <a:pt x="1403350" y="0"/>
                </a:lnTo>
                <a:lnTo>
                  <a:pt x="1403350" y="1601788"/>
                </a:lnTo>
                <a:lnTo>
                  <a:pt x="326855" y="1601788"/>
                </a:lnTo>
                <a:lnTo>
                  <a:pt x="326855" y="0"/>
                </a:lnTo>
                <a:close/>
                <a:moveTo>
                  <a:pt x="90211" y="0"/>
                </a:moveTo>
                <a:lnTo>
                  <a:pt x="94975" y="0"/>
                </a:lnTo>
                <a:lnTo>
                  <a:pt x="212503" y="0"/>
                </a:lnTo>
                <a:lnTo>
                  <a:pt x="212503" y="1601788"/>
                </a:lnTo>
                <a:lnTo>
                  <a:pt x="94975" y="1601788"/>
                </a:lnTo>
                <a:lnTo>
                  <a:pt x="90211" y="1601788"/>
                </a:lnTo>
                <a:lnTo>
                  <a:pt x="85446" y="1601471"/>
                </a:lnTo>
                <a:lnTo>
                  <a:pt x="80681" y="1600835"/>
                </a:lnTo>
                <a:lnTo>
                  <a:pt x="75917" y="1599883"/>
                </a:lnTo>
                <a:lnTo>
                  <a:pt x="71470" y="1598930"/>
                </a:lnTo>
                <a:lnTo>
                  <a:pt x="67023" y="1597660"/>
                </a:lnTo>
                <a:lnTo>
                  <a:pt x="62258" y="1596072"/>
                </a:lnTo>
                <a:lnTo>
                  <a:pt x="58129" y="1594484"/>
                </a:lnTo>
                <a:lnTo>
                  <a:pt x="53999" y="1592261"/>
                </a:lnTo>
                <a:lnTo>
                  <a:pt x="49870" y="1590356"/>
                </a:lnTo>
                <a:lnTo>
                  <a:pt x="45740" y="1587815"/>
                </a:lnTo>
                <a:lnTo>
                  <a:pt x="41929" y="1585592"/>
                </a:lnTo>
                <a:lnTo>
                  <a:pt x="38117" y="1583052"/>
                </a:lnTo>
                <a:lnTo>
                  <a:pt x="34623" y="1580194"/>
                </a:lnTo>
                <a:lnTo>
                  <a:pt x="31446" y="1577336"/>
                </a:lnTo>
                <a:lnTo>
                  <a:pt x="27635" y="1573843"/>
                </a:lnTo>
                <a:lnTo>
                  <a:pt x="24776" y="1570667"/>
                </a:lnTo>
                <a:lnTo>
                  <a:pt x="21917" y="1567174"/>
                </a:lnTo>
                <a:lnTo>
                  <a:pt x="19058" y="1563681"/>
                </a:lnTo>
                <a:lnTo>
                  <a:pt x="16517" y="1559870"/>
                </a:lnTo>
                <a:lnTo>
                  <a:pt x="13976" y="1556059"/>
                </a:lnTo>
                <a:lnTo>
                  <a:pt x="11435" y="1551931"/>
                </a:lnTo>
                <a:lnTo>
                  <a:pt x="9211" y="1548120"/>
                </a:lnTo>
                <a:lnTo>
                  <a:pt x="7306" y="1543992"/>
                </a:lnTo>
                <a:lnTo>
                  <a:pt x="5717" y="1539228"/>
                </a:lnTo>
                <a:lnTo>
                  <a:pt x="4447" y="1535100"/>
                </a:lnTo>
                <a:lnTo>
                  <a:pt x="3176" y="1530654"/>
                </a:lnTo>
                <a:lnTo>
                  <a:pt x="1906" y="1525891"/>
                </a:lnTo>
                <a:lnTo>
                  <a:pt x="1270" y="1521127"/>
                </a:lnTo>
                <a:lnTo>
                  <a:pt x="635" y="1516364"/>
                </a:lnTo>
                <a:lnTo>
                  <a:pt x="317" y="1511600"/>
                </a:lnTo>
                <a:lnTo>
                  <a:pt x="0" y="1506837"/>
                </a:lnTo>
                <a:lnTo>
                  <a:pt x="0" y="94951"/>
                </a:lnTo>
                <a:lnTo>
                  <a:pt x="317" y="90188"/>
                </a:lnTo>
                <a:lnTo>
                  <a:pt x="635" y="85424"/>
                </a:lnTo>
                <a:lnTo>
                  <a:pt x="1270" y="80661"/>
                </a:lnTo>
                <a:lnTo>
                  <a:pt x="1906" y="75580"/>
                </a:lnTo>
                <a:lnTo>
                  <a:pt x="3176" y="71134"/>
                </a:lnTo>
                <a:lnTo>
                  <a:pt x="4447" y="66688"/>
                </a:lnTo>
                <a:lnTo>
                  <a:pt x="5717" y="62560"/>
                </a:lnTo>
                <a:lnTo>
                  <a:pt x="7306" y="57796"/>
                </a:lnTo>
                <a:lnTo>
                  <a:pt x="9211" y="53668"/>
                </a:lnTo>
                <a:lnTo>
                  <a:pt x="11435" y="49857"/>
                </a:lnTo>
                <a:lnTo>
                  <a:pt x="13976" y="45729"/>
                </a:lnTo>
                <a:lnTo>
                  <a:pt x="16517" y="41601"/>
                </a:lnTo>
                <a:lnTo>
                  <a:pt x="19058" y="38107"/>
                </a:lnTo>
                <a:lnTo>
                  <a:pt x="21917" y="34614"/>
                </a:lnTo>
                <a:lnTo>
                  <a:pt x="24776" y="31121"/>
                </a:lnTo>
                <a:lnTo>
                  <a:pt x="27635" y="27945"/>
                </a:lnTo>
                <a:lnTo>
                  <a:pt x="31446" y="24452"/>
                </a:lnTo>
                <a:lnTo>
                  <a:pt x="34623" y="21594"/>
                </a:lnTo>
                <a:lnTo>
                  <a:pt x="38117" y="18736"/>
                </a:lnTo>
                <a:lnTo>
                  <a:pt x="41929" y="16195"/>
                </a:lnTo>
                <a:lnTo>
                  <a:pt x="45740" y="13655"/>
                </a:lnTo>
                <a:lnTo>
                  <a:pt x="49870" y="11432"/>
                </a:lnTo>
                <a:lnTo>
                  <a:pt x="53999" y="9527"/>
                </a:lnTo>
                <a:lnTo>
                  <a:pt x="58129" y="7304"/>
                </a:lnTo>
                <a:lnTo>
                  <a:pt x="62258" y="5716"/>
                </a:lnTo>
                <a:lnTo>
                  <a:pt x="67023" y="4128"/>
                </a:lnTo>
                <a:lnTo>
                  <a:pt x="71470" y="2858"/>
                </a:lnTo>
                <a:lnTo>
                  <a:pt x="75917" y="1905"/>
                </a:lnTo>
                <a:lnTo>
                  <a:pt x="80681" y="952"/>
                </a:lnTo>
                <a:lnTo>
                  <a:pt x="85446" y="317"/>
                </a:lnTo>
                <a:lnTo>
                  <a:pt x="90211" y="0"/>
                </a:lnTo>
                <a:close/>
              </a:path>
            </a:pathLst>
          </a:custGeom>
          <a:solidFill>
            <a:srgbClr val="D8C3B1"/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1" name="MH_SubTitle_4"/>
          <p:cNvSpPr txBox="1">
            <a:spLocks/>
          </p:cNvSpPr>
          <p:nvPr>
            <p:custDataLst>
              <p:tags r:id="rId14"/>
            </p:custDataLst>
          </p:nvPr>
        </p:nvSpPr>
        <p:spPr bwMode="auto">
          <a:xfrm>
            <a:off x="1317600" y="4695840"/>
            <a:ext cx="3088935" cy="13032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algn="r">
              <a:lnSpc>
                <a:spcPct val="130000"/>
              </a:lnSpc>
              <a:defRPr sz="1200"/>
            </a:lvl1pPr>
            <a:lvl2pPr marL="742950" indent="-285750"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1400" dirty="0">
                <a:solidFill>
                  <a:srgbClr val="3D47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Scientific data processing tools.</a:t>
            </a:r>
            <a:endParaRPr lang="zh-CN" altLang="en-US" sz="1400" dirty="0">
              <a:solidFill>
                <a:srgbClr val="3D476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MH_SubTitle_3"/>
          <p:cNvSpPr txBox="1">
            <a:spLocks/>
          </p:cNvSpPr>
          <p:nvPr>
            <p:custDataLst>
              <p:tags r:id="rId15"/>
            </p:custDataLst>
          </p:nvPr>
        </p:nvSpPr>
        <p:spPr bwMode="auto">
          <a:xfrm>
            <a:off x="7787297" y="4698531"/>
            <a:ext cx="3087099" cy="13032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algn="r">
              <a:lnSpc>
                <a:spcPct val="130000"/>
              </a:lnSpc>
              <a:defRPr sz="1200"/>
            </a:lvl1pPr>
            <a:lvl2pPr marL="742950" indent="-285750"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en-US" altLang="zh-CN" sz="1400" dirty="0">
                <a:solidFill>
                  <a:srgbClr val="3D47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Dataset Analysis;</a:t>
            </a:r>
          </a:p>
          <a:p>
            <a:pPr algn="l"/>
            <a:r>
              <a:rPr lang="en-US" altLang="zh-CN" sz="1400" dirty="0">
                <a:solidFill>
                  <a:srgbClr val="3D47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Dataset Segmentation;</a:t>
            </a:r>
            <a:endParaRPr lang="zh-CN" altLang="en-US" sz="1400" dirty="0">
              <a:solidFill>
                <a:srgbClr val="3D476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MH_SubTitle_2"/>
          <p:cNvSpPr txBox="1">
            <a:spLocks/>
          </p:cNvSpPr>
          <p:nvPr>
            <p:custDataLst>
              <p:tags r:id="rId16"/>
            </p:custDataLst>
          </p:nvPr>
        </p:nvSpPr>
        <p:spPr bwMode="auto">
          <a:xfrm>
            <a:off x="7787297" y="2167551"/>
            <a:ext cx="3087099" cy="14590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algn="r">
              <a:lnSpc>
                <a:spcPct val="130000"/>
              </a:lnSpc>
              <a:defRPr sz="1200"/>
            </a:lvl1pPr>
            <a:lvl2pPr marL="742950" indent="-285750"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en-US" altLang="zh-CN" sz="1400" dirty="0" err="1">
                <a:solidFill>
                  <a:srgbClr val="3D47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Visualisation</a:t>
            </a:r>
            <a:r>
              <a:rPr lang="en-US" altLang="zh-CN" sz="1400" dirty="0">
                <a:solidFill>
                  <a:srgbClr val="3D47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on: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rgbClr val="3D47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Ship existence statistics figure;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rgbClr val="3D47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Performance of trained models;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rgbClr val="3D47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Prediction of ship existence possibility;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zh-CN" altLang="en-US" sz="1400" dirty="0">
              <a:solidFill>
                <a:srgbClr val="3D476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MH_SubTitle_1"/>
          <p:cNvSpPr txBox="1">
            <a:spLocks/>
          </p:cNvSpPr>
          <p:nvPr>
            <p:custDataLst>
              <p:tags r:id="rId17"/>
            </p:custDataLst>
          </p:nvPr>
        </p:nvSpPr>
        <p:spPr bwMode="auto">
          <a:xfrm>
            <a:off x="1337791" y="2173487"/>
            <a:ext cx="3088935" cy="13032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r">
              <a:lnSpc>
                <a:spcPct val="130000"/>
              </a:lnSpc>
              <a:defRPr/>
            </a:pPr>
            <a:r>
              <a:rPr lang="en-US" altLang="zh-CN" sz="1400" dirty="0">
                <a:solidFill>
                  <a:srgbClr val="3D476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Selected deep learning libraries.</a:t>
            </a:r>
          </a:p>
          <a:p>
            <a:pPr algn="r">
              <a:lnSpc>
                <a:spcPct val="130000"/>
              </a:lnSpc>
              <a:defRPr/>
            </a:pPr>
            <a:r>
              <a:rPr lang="en-US" altLang="zh-CN" sz="1400" dirty="0" err="1">
                <a:solidFill>
                  <a:srgbClr val="3D476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Keras</a:t>
            </a:r>
            <a:r>
              <a:rPr lang="en-US" altLang="zh-CN" sz="1400" dirty="0">
                <a:solidFill>
                  <a:srgbClr val="3D476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uses TensorFlow as backend.</a:t>
            </a:r>
            <a:endParaRPr lang="zh-CN" altLang="en-US" sz="1400" dirty="0">
              <a:solidFill>
                <a:srgbClr val="3D4762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5" name="MH_Title_1"/>
          <p:cNvSpPr/>
          <p:nvPr>
            <p:custDataLst>
              <p:tags r:id="rId18"/>
            </p:custDataLst>
          </p:nvPr>
        </p:nvSpPr>
        <p:spPr>
          <a:xfrm>
            <a:off x="5282014" y="2793847"/>
            <a:ext cx="1771135" cy="1772971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rmAutofit/>
          </a:bodyPr>
          <a:lstStyle/>
          <a:p>
            <a:pPr algn="ctr">
              <a:defRPr/>
            </a:pPr>
            <a:endParaRPr lang="zh-CN" altLang="en-US" sz="2800" b="1" dirty="0">
              <a:solidFill>
                <a:srgbClr val="333333"/>
              </a:solidFill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7754261" y="1746239"/>
            <a:ext cx="3087099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64461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400" b="1" dirty="0">
                <a:solidFill>
                  <a:srgbClr val="3D4762"/>
                </a:solidFill>
                <a:latin typeface="Arial" panose="020B0604020202020204" pitchFamily="34" charset="0"/>
                <a:ea typeface="微软雅黑" charset="0"/>
                <a:cs typeface="Arial" panose="020B0604020202020204" pitchFamily="34" charset="0"/>
              </a:rPr>
              <a:t>Matplotlib</a:t>
            </a:r>
          </a:p>
        </p:txBody>
      </p:sp>
      <p:sp>
        <p:nvSpPr>
          <p:cNvPr id="27" name="矩形 26"/>
          <p:cNvSpPr/>
          <p:nvPr/>
        </p:nvSpPr>
        <p:spPr>
          <a:xfrm>
            <a:off x="7754261" y="4290871"/>
            <a:ext cx="2639607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64461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400" b="1" dirty="0" err="1">
                <a:solidFill>
                  <a:srgbClr val="3D4762"/>
                </a:solidFill>
                <a:latin typeface="Arial" panose="020B0604020202020204" pitchFamily="34" charset="0"/>
                <a:ea typeface="微软雅黑" charset="0"/>
                <a:cs typeface="Arial" panose="020B0604020202020204" pitchFamily="34" charset="0"/>
              </a:rPr>
              <a:t>Scikit</a:t>
            </a:r>
            <a:endParaRPr lang="en-US" altLang="zh-CN" sz="2400" b="1" dirty="0">
              <a:solidFill>
                <a:srgbClr val="3D4762"/>
              </a:solidFill>
              <a:latin typeface="Arial" panose="020B0604020202020204" pitchFamily="34" charset="0"/>
              <a:ea typeface="微软雅黑" charset="0"/>
              <a:cs typeface="Arial" panose="020B0604020202020204" pitchFamily="34" charset="0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1120346" y="1746239"/>
            <a:ext cx="3318975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164461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400" b="1" dirty="0" err="1">
                <a:solidFill>
                  <a:srgbClr val="3D4762"/>
                </a:solidFill>
                <a:latin typeface="Arial" panose="020B0604020202020204" pitchFamily="34" charset="0"/>
                <a:ea typeface="微软雅黑" charset="0"/>
                <a:cs typeface="Arial" panose="020B0604020202020204" pitchFamily="34" charset="0"/>
              </a:rPr>
              <a:t>Keras</a:t>
            </a:r>
            <a:r>
              <a:rPr lang="en-US" altLang="zh-CN" sz="2400" b="1" dirty="0">
                <a:solidFill>
                  <a:srgbClr val="3D4762"/>
                </a:solidFill>
                <a:latin typeface="Arial" panose="020B0604020202020204" pitchFamily="34" charset="0"/>
                <a:ea typeface="微软雅黑" charset="0"/>
                <a:cs typeface="Arial" panose="020B0604020202020204" pitchFamily="34" charset="0"/>
              </a:rPr>
              <a:t> + TensorFlow</a:t>
            </a:r>
          </a:p>
        </p:txBody>
      </p:sp>
      <p:sp>
        <p:nvSpPr>
          <p:cNvPr id="29" name="矩形 28"/>
          <p:cNvSpPr/>
          <p:nvPr/>
        </p:nvSpPr>
        <p:spPr>
          <a:xfrm>
            <a:off x="1337791" y="4290871"/>
            <a:ext cx="3093527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164461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400" b="1" dirty="0">
                <a:solidFill>
                  <a:srgbClr val="3D4762"/>
                </a:solidFill>
                <a:latin typeface="Arial" panose="020B0604020202020204" pitchFamily="34" charset="0"/>
                <a:ea typeface="微软雅黑" charset="0"/>
                <a:cs typeface="Arial" panose="020B0604020202020204" pitchFamily="34" charset="0"/>
              </a:rPr>
              <a:t>Pandas + </a:t>
            </a:r>
            <a:r>
              <a:rPr lang="en-US" altLang="zh-CN" sz="2400" b="1" dirty="0" err="1">
                <a:solidFill>
                  <a:srgbClr val="3D4762"/>
                </a:solidFill>
                <a:latin typeface="Arial" panose="020B0604020202020204" pitchFamily="34" charset="0"/>
                <a:ea typeface="微软雅黑" charset="0"/>
                <a:cs typeface="Arial" panose="020B0604020202020204" pitchFamily="34" charset="0"/>
              </a:rPr>
              <a:t>Numpy</a:t>
            </a:r>
            <a:endParaRPr lang="en-US" altLang="zh-CN" sz="2400" b="1" dirty="0">
              <a:solidFill>
                <a:srgbClr val="3D4762"/>
              </a:solidFill>
              <a:latin typeface="Arial" panose="020B0604020202020204" pitchFamily="34" charset="0"/>
              <a:ea typeface="微软雅黑" charset="0"/>
              <a:cs typeface="Arial" panose="020B0604020202020204" pitchFamily="34" charset="0"/>
            </a:endParaRPr>
          </a:p>
        </p:txBody>
      </p:sp>
      <p:sp>
        <p:nvSpPr>
          <p:cNvPr id="33" name="标题 32">
            <a:extLst>
              <a:ext uri="{FF2B5EF4-FFF2-40B4-BE49-F238E27FC236}">
                <a16:creationId xmlns:a16="http://schemas.microsoft.com/office/drawing/2014/main" id="{2FDFB683-40E0-4680-91B8-C90D3CF81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Key Software Dependencies</a:t>
            </a:r>
            <a:endParaRPr lang="zh-CN" altLang="en-US" dirty="0"/>
          </a:p>
        </p:txBody>
      </p:sp>
      <p:pic>
        <p:nvPicPr>
          <p:cNvPr id="34" name="图片 33" descr="图片包含 物体&#10;&#10;描述已自动生成">
            <a:extLst>
              <a:ext uri="{FF2B5EF4-FFF2-40B4-BE49-F238E27FC236}">
                <a16:creationId xmlns:a16="http://schemas.microsoft.com/office/drawing/2014/main" id="{15DE1B5D-E1DA-4869-A2B6-A87321A4C3DF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443402" y="2995613"/>
            <a:ext cx="1389624" cy="1389624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8" name="页脚占位符 17">
            <a:extLst>
              <a:ext uri="{FF2B5EF4-FFF2-40B4-BE49-F238E27FC236}">
                <a16:creationId xmlns:a16="http://schemas.microsoft.com/office/drawing/2014/main" id="{C3E7FF75-B7D4-478E-84E3-9A0BCFA937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Automatic Identification of Ships on Satellite Images</a:t>
            </a:r>
            <a:endParaRPr lang="zh-CN" altLang="en-US" dirty="0"/>
          </a:p>
        </p:txBody>
      </p:sp>
      <p:sp>
        <p:nvSpPr>
          <p:cNvPr id="30" name="灯片编号占位符 29">
            <a:extLst>
              <a:ext uri="{FF2B5EF4-FFF2-40B4-BE49-F238E27FC236}">
                <a16:creationId xmlns:a16="http://schemas.microsoft.com/office/drawing/2014/main" id="{8D52E57F-FFD8-4B10-A938-5B699DE0FC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034897-BE47-4E73-BD20-1F97404FF4D4}" type="slidenum">
              <a:rPr lang="zh-CN" altLang="en-US" smtClean="0"/>
              <a:pPr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2178736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8E5F81-06C0-4161-B271-DC50AD3B59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zh-CN" cap="none" dirty="0"/>
              <a:t>Application Structure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D3BF194-EDFF-4595-9D2E-F113B754365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333614" y="1238091"/>
            <a:ext cx="9524771" cy="4381818"/>
          </a:xfrm>
          <a:prstGeom prst="rect">
            <a:avLst/>
          </a:prstGeom>
        </p:spPr>
      </p:pic>
      <p:sp>
        <p:nvSpPr>
          <p:cNvPr id="9" name="页脚占位符 8">
            <a:extLst>
              <a:ext uri="{FF2B5EF4-FFF2-40B4-BE49-F238E27FC236}">
                <a16:creationId xmlns:a16="http://schemas.microsoft.com/office/drawing/2014/main" id="{6A45A256-1904-48D4-A671-9451F10A8D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Automatic Identification of Ships on Satellite Images</a:t>
            </a:r>
            <a:endParaRPr lang="zh-CN" altLang="en-US" dirty="0"/>
          </a:p>
        </p:txBody>
      </p:sp>
      <p:sp>
        <p:nvSpPr>
          <p:cNvPr id="10" name="灯片编号占位符 9">
            <a:extLst>
              <a:ext uri="{FF2B5EF4-FFF2-40B4-BE49-F238E27FC236}">
                <a16:creationId xmlns:a16="http://schemas.microsoft.com/office/drawing/2014/main" id="{DEB14CF7-A4E7-4A75-B843-43459A78E1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034897-BE47-4E73-BD20-1F97404FF4D4}" type="slidenum">
              <a:rPr lang="zh-CN" altLang="en-US" smtClean="0"/>
              <a:pPr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9059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9133A4-0065-4DCC-988E-A4A7DBDE3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cap="none" dirty="0"/>
              <a:t>Data Set Analysis</a:t>
            </a:r>
            <a:endParaRPr lang="zh-CN" altLang="en-US" cap="none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4B7F4994-41CB-4052-8C09-1FC76CBCC747}"/>
              </a:ext>
            </a:extLst>
          </p:cNvPr>
          <p:cNvSpPr/>
          <p:nvPr/>
        </p:nvSpPr>
        <p:spPr>
          <a:xfrm>
            <a:off x="645327" y="967859"/>
            <a:ext cx="426110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altLang="zh-CN" sz="2400" kern="0" dirty="0">
                <a:solidFill>
                  <a:srgbClr val="3D4762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Downloaded from kaggle.com</a:t>
            </a:r>
          </a:p>
          <a:p>
            <a:r>
              <a:rPr lang="en-GB" altLang="zh-CN" sz="2400" kern="0" dirty="0">
                <a:solidFill>
                  <a:srgbClr val="3D47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Provided by Airbus</a:t>
            </a: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A65B4ED0-63D0-45E4-BF03-3AF3DBD814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7396569"/>
              </p:ext>
            </p:extLst>
          </p:nvPr>
        </p:nvGraphicFramePr>
        <p:xfrm>
          <a:off x="703663" y="2234114"/>
          <a:ext cx="10784674" cy="3657600"/>
        </p:xfrm>
        <a:graphic>
          <a:graphicData uri="http://schemas.openxmlformats.org/drawingml/2006/table">
            <a:tbl>
              <a:tblPr firstRow="1" firstCol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{1E171933-4619-4E11-9A3F-F7608DF75F80}</a:tableStyleId>
              </a:tblPr>
              <a:tblGrid>
                <a:gridCol w="1791692">
                  <a:extLst>
                    <a:ext uri="{9D8B030D-6E8A-4147-A177-3AD203B41FA5}">
                      <a16:colId xmlns:a16="http://schemas.microsoft.com/office/drawing/2014/main" val="2291770953"/>
                    </a:ext>
                  </a:extLst>
                </a:gridCol>
                <a:gridCol w="2759562">
                  <a:extLst>
                    <a:ext uri="{9D8B030D-6E8A-4147-A177-3AD203B41FA5}">
                      <a16:colId xmlns:a16="http://schemas.microsoft.com/office/drawing/2014/main" val="2226676714"/>
                    </a:ext>
                  </a:extLst>
                </a:gridCol>
                <a:gridCol w="3151235">
                  <a:extLst>
                    <a:ext uri="{9D8B030D-6E8A-4147-A177-3AD203B41FA5}">
                      <a16:colId xmlns:a16="http://schemas.microsoft.com/office/drawing/2014/main" val="2840628305"/>
                    </a:ext>
                  </a:extLst>
                </a:gridCol>
                <a:gridCol w="3082185">
                  <a:extLst>
                    <a:ext uri="{9D8B030D-6E8A-4147-A177-3AD203B41FA5}">
                      <a16:colId xmlns:a16="http://schemas.microsoft.com/office/drawing/2014/main" val="275889249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2000" kern="5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Attribute </a:t>
                      </a:r>
                      <a:endParaRPr lang="zh-CN" sz="2000" kern="5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DejaVu Sans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2000" kern="5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Description</a:t>
                      </a:r>
                      <a:endParaRPr lang="zh-CN" sz="2000" kern="5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DejaVu Sans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2000" kern="5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Type of value</a:t>
                      </a:r>
                      <a:endParaRPr lang="zh-CN" sz="2000" kern="5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DejaVu Sans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2000" kern="5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Value</a:t>
                      </a:r>
                      <a:endParaRPr lang="zh-CN" sz="2000" kern="5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DejaVu Sans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978862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2000" b="0" kern="5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Width</a:t>
                      </a:r>
                      <a:endParaRPr lang="zh-CN" sz="2000" b="0" kern="50" dirty="0">
                        <a:effectLst/>
                        <a:latin typeface="Arial" panose="020B0604020202020204" pitchFamily="34" charset="0"/>
                        <a:ea typeface="DejaVu Sans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2000" kern="5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Width of image</a:t>
                      </a:r>
                      <a:endParaRPr lang="zh-CN" sz="2000" kern="50" dirty="0">
                        <a:effectLst/>
                        <a:latin typeface="Arial" panose="020B0604020202020204" pitchFamily="34" charset="0"/>
                        <a:ea typeface="DejaVu Sans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2000" kern="5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Integer</a:t>
                      </a:r>
                      <a:endParaRPr lang="zh-CN" sz="2000" kern="50" dirty="0">
                        <a:effectLst/>
                        <a:latin typeface="Arial" panose="020B0604020202020204" pitchFamily="34" charset="0"/>
                        <a:ea typeface="DejaVu Sans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2000" kern="5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768</a:t>
                      </a:r>
                      <a:endParaRPr lang="zh-CN" sz="2000" kern="50">
                        <a:effectLst/>
                        <a:latin typeface="Arial" panose="020B0604020202020204" pitchFamily="34" charset="0"/>
                        <a:ea typeface="DejaVu Sans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405190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2000" b="0" kern="5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Height</a:t>
                      </a:r>
                      <a:endParaRPr lang="zh-CN" sz="2000" b="0" kern="50" dirty="0">
                        <a:effectLst/>
                        <a:latin typeface="Arial" panose="020B0604020202020204" pitchFamily="34" charset="0"/>
                        <a:ea typeface="DejaVu Sans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2000" kern="5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Height of image</a:t>
                      </a:r>
                      <a:endParaRPr lang="zh-CN" sz="2000" kern="50">
                        <a:effectLst/>
                        <a:latin typeface="Arial" panose="020B0604020202020204" pitchFamily="34" charset="0"/>
                        <a:ea typeface="DejaVu Sans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2000" kern="5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Integer</a:t>
                      </a:r>
                      <a:endParaRPr lang="zh-CN" sz="2000" kern="50">
                        <a:effectLst/>
                        <a:latin typeface="Arial" panose="020B0604020202020204" pitchFamily="34" charset="0"/>
                        <a:ea typeface="DejaVu Sans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2000" kern="5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768</a:t>
                      </a:r>
                      <a:endParaRPr lang="zh-CN" sz="2000" kern="50">
                        <a:effectLst/>
                        <a:latin typeface="Arial" panose="020B0604020202020204" pitchFamily="34" charset="0"/>
                        <a:ea typeface="DejaVu Sans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8740989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2000" b="0" kern="5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#Channel</a:t>
                      </a:r>
                      <a:endParaRPr lang="zh-CN" sz="2000" b="0" kern="50" dirty="0">
                        <a:effectLst/>
                        <a:latin typeface="Arial" panose="020B0604020202020204" pitchFamily="34" charset="0"/>
                        <a:ea typeface="DejaVu Sans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2000" kern="5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Number of channels</a:t>
                      </a:r>
                      <a:endParaRPr lang="zh-CN" sz="2000" kern="50">
                        <a:effectLst/>
                        <a:latin typeface="Arial" panose="020B0604020202020204" pitchFamily="34" charset="0"/>
                        <a:ea typeface="DejaVu Sans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2000" kern="5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Integer</a:t>
                      </a:r>
                      <a:endParaRPr lang="zh-CN" sz="2000" kern="50">
                        <a:effectLst/>
                        <a:latin typeface="Arial" panose="020B0604020202020204" pitchFamily="34" charset="0"/>
                        <a:ea typeface="DejaVu Sans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2000" kern="5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zh-CN" sz="2000" kern="50" dirty="0">
                        <a:effectLst/>
                        <a:latin typeface="Arial" panose="020B0604020202020204" pitchFamily="34" charset="0"/>
                        <a:ea typeface="DejaVu Sans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636514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2000" b="0" kern="5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#Pixel</a:t>
                      </a:r>
                      <a:endParaRPr lang="zh-CN" sz="2000" b="0" kern="50" dirty="0">
                        <a:effectLst/>
                        <a:latin typeface="Arial" panose="020B0604020202020204" pitchFamily="34" charset="0"/>
                        <a:ea typeface="DejaVu Sans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2000" kern="5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Number of pixels</a:t>
                      </a:r>
                      <a:endParaRPr lang="zh-CN" sz="2000" kern="50">
                        <a:effectLst/>
                        <a:latin typeface="Arial" panose="020B0604020202020204" pitchFamily="34" charset="0"/>
                        <a:ea typeface="DejaVu Sans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2000" kern="5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Integer</a:t>
                      </a:r>
                      <a:endParaRPr lang="zh-CN" sz="2000" kern="50">
                        <a:effectLst/>
                        <a:latin typeface="Arial" panose="020B0604020202020204" pitchFamily="34" charset="0"/>
                        <a:ea typeface="DejaVu Sans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2000" kern="5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1769472</a:t>
                      </a:r>
                      <a:endParaRPr lang="zh-CN" sz="2000" kern="50">
                        <a:effectLst/>
                        <a:latin typeface="Arial" panose="020B0604020202020204" pitchFamily="34" charset="0"/>
                        <a:ea typeface="DejaVu Sans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5266395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2000" b="0" kern="5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MaxPixel</a:t>
                      </a:r>
                      <a:endParaRPr lang="zh-CN" sz="2000" b="0" kern="50" dirty="0">
                        <a:effectLst/>
                        <a:latin typeface="Arial" panose="020B0604020202020204" pitchFamily="34" charset="0"/>
                        <a:ea typeface="DejaVu Sans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2000" kern="5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Maximum pixel value</a:t>
                      </a:r>
                      <a:endParaRPr lang="zh-CN" sz="2000" kern="50">
                        <a:effectLst/>
                        <a:latin typeface="Arial" panose="020B0604020202020204" pitchFamily="34" charset="0"/>
                        <a:ea typeface="DejaVu Sans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2000" kern="5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Integer</a:t>
                      </a:r>
                      <a:endParaRPr lang="zh-CN" sz="2000" kern="50">
                        <a:effectLst/>
                        <a:latin typeface="Arial" panose="020B0604020202020204" pitchFamily="34" charset="0"/>
                        <a:ea typeface="DejaVu Sans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2000" kern="5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Varies from 0 to 255</a:t>
                      </a:r>
                      <a:endParaRPr lang="zh-CN" sz="2000" kern="50">
                        <a:effectLst/>
                        <a:latin typeface="Arial" panose="020B0604020202020204" pitchFamily="34" charset="0"/>
                        <a:ea typeface="DejaVu Sans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555049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2000" b="0" kern="5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MinPixel</a:t>
                      </a:r>
                      <a:endParaRPr lang="zh-CN" sz="2000" b="0" kern="50" dirty="0">
                        <a:effectLst/>
                        <a:latin typeface="Arial" panose="020B0604020202020204" pitchFamily="34" charset="0"/>
                        <a:ea typeface="DejaVu Sans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2000" kern="5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Minimum pixel value</a:t>
                      </a:r>
                      <a:endParaRPr lang="zh-CN" sz="2000" kern="50">
                        <a:effectLst/>
                        <a:latin typeface="Arial" panose="020B0604020202020204" pitchFamily="34" charset="0"/>
                        <a:ea typeface="DejaVu Sans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2000" kern="5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Integer</a:t>
                      </a:r>
                      <a:endParaRPr lang="zh-CN" sz="2000" kern="50">
                        <a:effectLst/>
                        <a:latin typeface="Arial" panose="020B0604020202020204" pitchFamily="34" charset="0"/>
                        <a:ea typeface="DejaVu Sans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2000" kern="5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Varies from 0 to 255</a:t>
                      </a:r>
                      <a:endParaRPr lang="zh-CN" sz="2000" kern="50">
                        <a:effectLst/>
                        <a:latin typeface="Arial" panose="020B0604020202020204" pitchFamily="34" charset="0"/>
                        <a:ea typeface="DejaVu Sans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0695391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2000" b="0" kern="5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AveragePixel</a:t>
                      </a:r>
                      <a:endParaRPr lang="zh-CN" sz="2000" b="0" kern="50" dirty="0">
                        <a:effectLst/>
                        <a:latin typeface="Arial" panose="020B0604020202020204" pitchFamily="34" charset="0"/>
                        <a:ea typeface="DejaVu Sans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2000" kern="5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Average pixel value</a:t>
                      </a:r>
                      <a:endParaRPr lang="zh-CN" sz="2000" kern="50">
                        <a:effectLst/>
                        <a:latin typeface="Arial" panose="020B0604020202020204" pitchFamily="34" charset="0"/>
                        <a:ea typeface="DejaVu Sans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2000" kern="5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Integer</a:t>
                      </a:r>
                      <a:endParaRPr lang="zh-CN" sz="2000" kern="50">
                        <a:effectLst/>
                        <a:latin typeface="Arial" panose="020B0604020202020204" pitchFamily="34" charset="0"/>
                        <a:ea typeface="DejaVu Sans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2000" kern="5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Varies from 0 to 255</a:t>
                      </a:r>
                      <a:endParaRPr lang="zh-CN" sz="2000" kern="50">
                        <a:effectLst/>
                        <a:latin typeface="Arial" panose="020B0604020202020204" pitchFamily="34" charset="0"/>
                        <a:ea typeface="DejaVu Sans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501785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2000" b="0" kern="5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Type</a:t>
                      </a:r>
                      <a:endParaRPr lang="zh-CN" sz="2000" b="0" kern="50" dirty="0">
                        <a:effectLst/>
                        <a:latin typeface="Arial" panose="020B0604020202020204" pitchFamily="34" charset="0"/>
                        <a:ea typeface="DejaVu Sans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2000" kern="5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Number of bits</a:t>
                      </a:r>
                      <a:endParaRPr lang="zh-CN" sz="2000" kern="50">
                        <a:effectLst/>
                        <a:latin typeface="Arial" panose="020B0604020202020204" pitchFamily="34" charset="0"/>
                        <a:ea typeface="DejaVu Sans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2000" kern="5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Unsigned Integer</a:t>
                      </a:r>
                      <a:endParaRPr lang="zh-CN" sz="2000" kern="50">
                        <a:effectLst/>
                        <a:latin typeface="Arial" panose="020B0604020202020204" pitchFamily="34" charset="0"/>
                        <a:ea typeface="DejaVu Sans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2000" kern="5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  <a:endParaRPr lang="zh-CN" sz="2000" kern="50">
                        <a:effectLst/>
                        <a:latin typeface="Arial" panose="020B0604020202020204" pitchFamily="34" charset="0"/>
                        <a:ea typeface="DejaVu Sans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07967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2000" b="0" kern="5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Extension</a:t>
                      </a:r>
                      <a:endParaRPr lang="zh-CN" sz="2000" b="0" kern="50" dirty="0">
                        <a:effectLst/>
                        <a:latin typeface="Arial" panose="020B0604020202020204" pitchFamily="34" charset="0"/>
                        <a:ea typeface="DejaVu Sans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2000" kern="5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Type of image</a:t>
                      </a:r>
                      <a:endParaRPr lang="zh-CN" sz="2000" kern="50" dirty="0">
                        <a:effectLst/>
                        <a:latin typeface="Arial" panose="020B0604020202020204" pitchFamily="34" charset="0"/>
                        <a:ea typeface="DejaVu Sans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2000" kern="5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String</a:t>
                      </a:r>
                      <a:endParaRPr lang="zh-CN" sz="2000" kern="50">
                        <a:effectLst/>
                        <a:latin typeface="Arial" panose="020B0604020202020204" pitchFamily="34" charset="0"/>
                        <a:ea typeface="DejaVu Sans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2000" kern="5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“.jpg”</a:t>
                      </a:r>
                      <a:endParaRPr lang="zh-CN" sz="2000" kern="50">
                        <a:effectLst/>
                        <a:latin typeface="Arial" panose="020B0604020202020204" pitchFamily="34" charset="0"/>
                        <a:ea typeface="DejaVu Sans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11519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2000" b="0" kern="5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Size</a:t>
                      </a:r>
                      <a:endParaRPr lang="zh-CN" sz="2000" b="0" kern="50" dirty="0">
                        <a:effectLst/>
                        <a:latin typeface="Arial" panose="020B0604020202020204" pitchFamily="34" charset="0"/>
                        <a:ea typeface="DejaVu Sans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2000" kern="5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Size of image (Byte)</a:t>
                      </a:r>
                      <a:endParaRPr lang="zh-CN" sz="2000" kern="50">
                        <a:effectLst/>
                        <a:latin typeface="Arial" panose="020B0604020202020204" pitchFamily="34" charset="0"/>
                        <a:ea typeface="DejaVu Sans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2000" kern="5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Integer</a:t>
                      </a:r>
                      <a:endParaRPr lang="zh-CN" sz="2000" kern="50">
                        <a:effectLst/>
                        <a:latin typeface="Arial" panose="020B0604020202020204" pitchFamily="34" charset="0"/>
                        <a:ea typeface="DejaVu Sans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2000" kern="5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Varies from each image</a:t>
                      </a:r>
                      <a:endParaRPr lang="zh-CN" sz="2000" kern="50">
                        <a:effectLst/>
                        <a:latin typeface="Arial" panose="020B0604020202020204" pitchFamily="34" charset="0"/>
                        <a:ea typeface="DejaVu Sans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186635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2000" b="0" kern="5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Directory</a:t>
                      </a:r>
                      <a:endParaRPr lang="zh-CN" sz="2000" b="0" kern="50" dirty="0">
                        <a:effectLst/>
                        <a:latin typeface="Arial" panose="020B0604020202020204" pitchFamily="34" charset="0"/>
                        <a:ea typeface="DejaVu Sans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2000" kern="5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Directory of images</a:t>
                      </a:r>
                      <a:endParaRPr lang="zh-CN" sz="2000" kern="50">
                        <a:effectLst/>
                        <a:latin typeface="Arial" panose="020B0604020202020204" pitchFamily="34" charset="0"/>
                        <a:ea typeface="DejaVu Sans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2000" kern="5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String</a:t>
                      </a:r>
                      <a:endParaRPr lang="zh-CN" sz="2000" kern="50">
                        <a:effectLst/>
                        <a:latin typeface="Arial" panose="020B0604020202020204" pitchFamily="34" charset="0"/>
                        <a:ea typeface="DejaVu Sans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2000" kern="5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Varies from each image</a:t>
                      </a:r>
                      <a:endParaRPr lang="zh-CN" sz="2000" kern="50" dirty="0">
                        <a:effectLst/>
                        <a:latin typeface="Arial" panose="020B0604020202020204" pitchFamily="34" charset="0"/>
                        <a:ea typeface="DejaVu Sans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40743064"/>
                  </a:ext>
                </a:extLst>
              </a:tr>
            </a:tbl>
          </a:graphicData>
        </a:graphic>
      </p:graphicFrame>
      <p:sp>
        <p:nvSpPr>
          <p:cNvPr id="7" name="矩形 6">
            <a:extLst>
              <a:ext uri="{FF2B5EF4-FFF2-40B4-BE49-F238E27FC236}">
                <a16:creationId xmlns:a16="http://schemas.microsoft.com/office/drawing/2014/main" id="{64E66F83-5492-498C-AA28-CBE403D229C7}"/>
              </a:ext>
            </a:extLst>
          </p:cNvPr>
          <p:cNvSpPr/>
          <p:nvPr/>
        </p:nvSpPr>
        <p:spPr>
          <a:xfrm>
            <a:off x="7193572" y="967859"/>
            <a:ext cx="429476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altLang="zh-CN" sz="2400" kern="0" dirty="0">
                <a:solidFill>
                  <a:srgbClr val="3D47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192,556 images in training set</a:t>
            </a:r>
          </a:p>
          <a:p>
            <a:pPr algn="r"/>
            <a:r>
              <a:rPr lang="en-GB" altLang="zh-CN" sz="2400" kern="0" dirty="0">
                <a:solidFill>
                  <a:srgbClr val="3D47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15,606 images in test set</a:t>
            </a:r>
            <a:endParaRPr lang="zh-CN" altLang="en-US" sz="2400" kern="0" dirty="0">
              <a:solidFill>
                <a:srgbClr val="3D4762"/>
              </a:solidFill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1" name="页脚占位符 10">
            <a:extLst>
              <a:ext uri="{FF2B5EF4-FFF2-40B4-BE49-F238E27FC236}">
                <a16:creationId xmlns:a16="http://schemas.microsoft.com/office/drawing/2014/main" id="{80839B66-5EB9-4391-80F4-02351CB373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Automatic Identification of Ships on Satellite Images</a:t>
            </a:r>
            <a:endParaRPr lang="zh-CN" altLang="en-US" dirty="0"/>
          </a:p>
        </p:txBody>
      </p:sp>
      <p:sp>
        <p:nvSpPr>
          <p:cNvPr id="12" name="灯片编号占位符 11">
            <a:extLst>
              <a:ext uri="{FF2B5EF4-FFF2-40B4-BE49-F238E27FC236}">
                <a16:creationId xmlns:a16="http://schemas.microsoft.com/office/drawing/2014/main" id="{5301E411-9FAA-47F5-84E0-D43E4CE700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034897-BE47-4E73-BD20-1F97404FF4D4}" type="slidenum">
              <a:rPr lang="zh-CN" altLang="en-US" smtClean="0"/>
              <a:pPr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0282265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D6D4BDBB-C768-4D72-83BB-E64F5B55BA5B}"/>
              </a:ext>
            </a:extLst>
          </p:cNvPr>
          <p:cNvSpPr txBox="1">
            <a:spLocks/>
          </p:cNvSpPr>
          <p:nvPr/>
        </p:nvSpPr>
        <p:spPr>
          <a:xfrm>
            <a:off x="3882111" y="262151"/>
            <a:ext cx="4427778" cy="381088"/>
          </a:xfrm>
          <a:prstGeom prst="rect">
            <a:avLst/>
          </a:prstGeom>
          <a:effectLst/>
        </p:spPr>
        <p:txBody>
          <a:bodyPr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400" b="1" i="0" kern="0" cap="none" baseline="0" dirty="0">
                <a:solidFill>
                  <a:srgbClr val="3D476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defRPr>
            </a:lvl1pPr>
          </a:lstStyle>
          <a:p>
            <a:r>
              <a:rPr lang="en-US" altLang="zh-CN" dirty="0"/>
              <a:t>Data Preparation</a:t>
            </a:r>
            <a:endParaRPr 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F8804544-F5C5-4F7D-9EF6-B33F64E6EF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2111" y="259979"/>
            <a:ext cx="4427778" cy="381088"/>
          </a:xfrm>
        </p:spPr>
        <p:txBody>
          <a:bodyPr/>
          <a:lstStyle/>
          <a:p>
            <a:r>
              <a:rPr lang="en-US" altLang="zh-CN" dirty="0"/>
              <a:t>Actual Data Usage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84DD3ED-06FE-40B3-8722-2E54B83180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28" y="3055141"/>
            <a:ext cx="3780000" cy="28349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DF9353B-7BD0-4C1C-B2E7-BB09664DAB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6000" y="3055141"/>
            <a:ext cx="3780000" cy="28349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12711765-0B61-4F2F-9972-9A13A9793C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6773" y="3056219"/>
            <a:ext cx="3780000" cy="28349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2056AA67-0476-4D9B-89C6-0807B42C2B1C}"/>
              </a:ext>
            </a:extLst>
          </p:cNvPr>
          <p:cNvSpPr/>
          <p:nvPr/>
        </p:nvSpPr>
        <p:spPr>
          <a:xfrm>
            <a:off x="2665427" y="1033762"/>
            <a:ext cx="6861174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altLang="zh-CN" sz="2400" kern="0" dirty="0">
                <a:solidFill>
                  <a:srgbClr val="3D4762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Mode “Sampled”</a:t>
            </a:r>
          </a:p>
          <a:p>
            <a:pPr algn="ctr"/>
            <a:r>
              <a:rPr lang="en-GB" altLang="zh-CN" sz="2400" kern="0" dirty="0">
                <a:ln w="0"/>
                <a:gradFill>
                  <a:gsLst>
                    <a:gs pos="0">
                      <a:schemeClr val="accent2">
                        <a:satMod val="103000"/>
                        <a:lumMod val="102000"/>
                        <a:tint val="94000"/>
                      </a:schemeClr>
                    </a:gs>
                    <a:gs pos="50000">
                      <a:schemeClr val="accent2">
                        <a:satMod val="110000"/>
                        <a:lumMod val="100000"/>
                        <a:shade val="100000"/>
                      </a:schemeClr>
                    </a:gs>
                    <a:gs pos="100000">
                      <a:schemeClr val="accent2">
                        <a:satMod val="120000"/>
                        <a:shade val="78000"/>
                        <a:lumMod val="100000"/>
                      </a:schemeClr>
                    </a:gs>
                  </a:gsLst>
                  <a:lin ang="5400000" scaled="0"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25,000</a:t>
            </a:r>
            <a:r>
              <a:rPr lang="en-GB" altLang="zh-CN" sz="2400" kern="0" dirty="0">
                <a:solidFill>
                  <a:srgbClr val="3D4762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 images random selected from training set</a:t>
            </a:r>
          </a:p>
          <a:p>
            <a:pPr algn="ctr"/>
            <a:r>
              <a:rPr lang="en-GB" altLang="zh-CN" sz="2400" kern="0" dirty="0">
                <a:solidFill>
                  <a:srgbClr val="3D4762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Segmentation ratio - training set : test set = </a:t>
            </a:r>
            <a:r>
              <a:rPr lang="en-GB" altLang="zh-CN" sz="2400" kern="0" dirty="0">
                <a:ln w="0"/>
                <a:gradFill>
                  <a:gsLst>
                    <a:gs pos="0">
                      <a:schemeClr val="accent2">
                        <a:satMod val="103000"/>
                        <a:lumMod val="102000"/>
                        <a:tint val="94000"/>
                      </a:schemeClr>
                    </a:gs>
                    <a:gs pos="50000">
                      <a:schemeClr val="accent2">
                        <a:satMod val="110000"/>
                        <a:lumMod val="100000"/>
                        <a:shade val="100000"/>
                      </a:schemeClr>
                    </a:gs>
                    <a:gs pos="100000">
                      <a:schemeClr val="accent2">
                        <a:satMod val="120000"/>
                        <a:shade val="78000"/>
                        <a:lumMod val="100000"/>
                      </a:schemeClr>
                    </a:gs>
                  </a:gsLst>
                  <a:lin ang="5400000" scaled="0"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8 : 2</a:t>
            </a:r>
            <a:endParaRPr lang="zh-CN" altLang="en-US" sz="2400" kern="0" dirty="0">
              <a:ln w="0"/>
              <a:gradFill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satMod val="120000"/>
                      <a:shade val="78000"/>
                      <a:lumMod val="100000"/>
                    </a:schemeClr>
                  </a:gs>
                </a:gsLst>
                <a:lin ang="5400000" scaled="0"/>
              </a:gra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2" name="页脚占位符 11">
            <a:extLst>
              <a:ext uri="{FF2B5EF4-FFF2-40B4-BE49-F238E27FC236}">
                <a16:creationId xmlns:a16="http://schemas.microsoft.com/office/drawing/2014/main" id="{D218F94D-B3C7-44F8-8E0A-670869A474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Automatic Identification of Ships on Satellite Images</a:t>
            </a:r>
            <a:endParaRPr lang="zh-CN" altLang="en-US" dirty="0"/>
          </a:p>
        </p:txBody>
      </p:sp>
      <p:sp>
        <p:nvSpPr>
          <p:cNvPr id="13" name="灯片编号占位符 12">
            <a:extLst>
              <a:ext uri="{FF2B5EF4-FFF2-40B4-BE49-F238E27FC236}">
                <a16:creationId xmlns:a16="http://schemas.microsoft.com/office/drawing/2014/main" id="{67BF1917-4164-4BB5-BCD4-551323DAAE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034897-BE47-4E73-BD20-1F97404FF4D4}" type="slidenum">
              <a:rPr lang="zh-CN" altLang="en-US" smtClean="0"/>
              <a:pPr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025434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" grpId="0"/>
      <p:bldP spid="1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8804544-F5C5-4F7D-9EF6-B33F64E6EF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Actual Data Usage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84DD3ED-06FE-40B3-8722-2E54B83180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29" y="3055141"/>
            <a:ext cx="3779998" cy="28349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2056AA67-0476-4D9B-89C6-0807B42C2B1C}"/>
              </a:ext>
            </a:extLst>
          </p:cNvPr>
          <p:cNvSpPr/>
          <p:nvPr/>
        </p:nvSpPr>
        <p:spPr>
          <a:xfrm>
            <a:off x="2682263" y="1033762"/>
            <a:ext cx="6827510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altLang="zh-CN" sz="2400" kern="0" dirty="0">
                <a:solidFill>
                  <a:srgbClr val="3D4762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Mode “Whole </a:t>
            </a:r>
            <a:r>
              <a:rPr lang="en-GB" altLang="zh-CN" sz="2400" kern="0" dirty="0" err="1">
                <a:solidFill>
                  <a:srgbClr val="3D4762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DataSet</a:t>
            </a:r>
            <a:r>
              <a:rPr lang="en-GB" altLang="zh-CN" sz="2400" kern="0" dirty="0">
                <a:solidFill>
                  <a:srgbClr val="3D4762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”</a:t>
            </a:r>
          </a:p>
          <a:p>
            <a:pPr algn="ctr"/>
            <a:r>
              <a:rPr lang="en-GB" altLang="zh-CN" sz="2400" kern="0" dirty="0">
                <a:ln w="0"/>
                <a:gradFill>
                  <a:gsLst>
                    <a:gs pos="0">
                      <a:schemeClr val="accent2">
                        <a:satMod val="103000"/>
                        <a:lumMod val="102000"/>
                        <a:tint val="94000"/>
                      </a:schemeClr>
                    </a:gs>
                    <a:gs pos="50000">
                      <a:schemeClr val="accent2">
                        <a:satMod val="110000"/>
                        <a:lumMod val="100000"/>
                        <a:shade val="100000"/>
                      </a:schemeClr>
                    </a:gs>
                    <a:gs pos="100000">
                      <a:schemeClr val="accent2">
                        <a:satMod val="120000"/>
                        <a:shade val="78000"/>
                        <a:lumMod val="100000"/>
                      </a:schemeClr>
                    </a:gs>
                  </a:gsLst>
                  <a:lin ang="5400000" scaled="0"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192,556</a:t>
            </a:r>
            <a:r>
              <a:rPr lang="en-GB" altLang="zh-CN" sz="2400" kern="0" dirty="0">
                <a:solidFill>
                  <a:srgbClr val="3D4762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 images in training set</a:t>
            </a:r>
          </a:p>
          <a:p>
            <a:pPr algn="ctr"/>
            <a:r>
              <a:rPr lang="en-GB" altLang="zh-CN" sz="2400" kern="0" dirty="0">
                <a:solidFill>
                  <a:srgbClr val="3D4762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Segmentation ratio - training set : test set = </a:t>
            </a:r>
            <a:r>
              <a:rPr lang="en-GB" altLang="zh-CN" sz="2400" kern="0" dirty="0">
                <a:ln w="0"/>
                <a:gradFill>
                  <a:gsLst>
                    <a:gs pos="0">
                      <a:schemeClr val="accent2">
                        <a:satMod val="103000"/>
                        <a:lumMod val="102000"/>
                        <a:tint val="94000"/>
                      </a:schemeClr>
                    </a:gs>
                    <a:gs pos="50000">
                      <a:schemeClr val="accent2">
                        <a:satMod val="110000"/>
                        <a:lumMod val="100000"/>
                        <a:shade val="100000"/>
                      </a:schemeClr>
                    </a:gs>
                    <a:gs pos="100000">
                      <a:schemeClr val="accent2">
                        <a:satMod val="120000"/>
                        <a:shade val="78000"/>
                        <a:lumMod val="100000"/>
                      </a:schemeClr>
                    </a:gs>
                  </a:gsLst>
                  <a:lin ang="5400000" scaled="0"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8 : 2</a:t>
            </a:r>
            <a:endParaRPr lang="zh-CN" altLang="en-US" sz="2400" kern="0" dirty="0">
              <a:ln w="0"/>
              <a:gradFill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satMod val="120000"/>
                      <a:shade val="78000"/>
                      <a:lumMod val="100000"/>
                    </a:schemeClr>
                  </a:gs>
                </a:gsLst>
                <a:lin ang="5400000" scaled="0"/>
              </a:gra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DF9353B-7BD0-4C1C-B2E7-BB09664DAB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6001" y="3055141"/>
            <a:ext cx="3779998" cy="28349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12711765-0B61-4F2F-9972-9A13A9793C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6774" y="3056219"/>
            <a:ext cx="3779998" cy="28349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页脚占位符 10">
            <a:extLst>
              <a:ext uri="{FF2B5EF4-FFF2-40B4-BE49-F238E27FC236}">
                <a16:creationId xmlns:a16="http://schemas.microsoft.com/office/drawing/2014/main" id="{585755B4-E92C-4FA0-8CBE-30C1DD5CC6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Automatic Identification of Ships on Satellite Images</a:t>
            </a:r>
            <a:endParaRPr lang="zh-CN" altLang="en-US" dirty="0"/>
          </a:p>
        </p:txBody>
      </p:sp>
      <p:sp>
        <p:nvSpPr>
          <p:cNvPr id="12" name="灯片编号占位符 11">
            <a:extLst>
              <a:ext uri="{FF2B5EF4-FFF2-40B4-BE49-F238E27FC236}">
                <a16:creationId xmlns:a16="http://schemas.microsoft.com/office/drawing/2014/main" id="{792C253A-5919-4D4E-B8B5-BFD14FEE24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034897-BE47-4E73-BD20-1F97404FF4D4}" type="slidenum">
              <a:rPr lang="zh-CN" altLang="en-US" smtClean="0"/>
              <a:pPr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8537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46BE08-2D50-42A3-B6BF-8CF56270A2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Data Augmentation Config</a:t>
            </a:r>
            <a:endParaRPr lang="zh-CN" altLang="en-US" dirty="0"/>
          </a:p>
        </p:txBody>
      </p:sp>
      <p:pic>
        <p:nvPicPr>
          <p:cNvPr id="5" name="图片 4" descr="图片包含 蛋糕, 动物, 节肢动物, 室内&#10;&#10;描述已自动生成">
            <a:extLst>
              <a:ext uri="{FF2B5EF4-FFF2-40B4-BE49-F238E27FC236}">
                <a16:creationId xmlns:a16="http://schemas.microsoft.com/office/drawing/2014/main" id="{C393AA2A-4C86-4C73-8730-8A6E809A93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1493" y="1806723"/>
            <a:ext cx="4343400" cy="4343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6A5DED37-3285-48B0-969F-56F5E6A93089}"/>
              </a:ext>
            </a:extLst>
          </p:cNvPr>
          <p:cNvSpPr/>
          <p:nvPr/>
        </p:nvSpPr>
        <p:spPr>
          <a:xfrm>
            <a:off x="990154" y="5412259"/>
            <a:ext cx="4343400" cy="737863"/>
          </a:xfrm>
          <a:prstGeom prst="rect">
            <a:avLst/>
          </a:prstGeom>
          <a:gradFill>
            <a:gsLst>
              <a:gs pos="0">
                <a:schemeClr val="accent2">
                  <a:satMod val="103000"/>
                  <a:lumMod val="102000"/>
                  <a:tint val="94000"/>
                  <a:alpha val="65000"/>
                </a:schemeClr>
              </a:gs>
              <a:gs pos="50000">
                <a:schemeClr val="accent2">
                  <a:satMod val="110000"/>
                  <a:lumMod val="100000"/>
                  <a:shade val="100000"/>
                  <a:alpha val="65000"/>
                </a:schemeClr>
              </a:gs>
              <a:gs pos="100000">
                <a:schemeClr val="accent2">
                  <a:satMod val="120000"/>
                  <a:shade val="78000"/>
                  <a:alpha val="65000"/>
                  <a:lumMod val="100000"/>
                </a:schemeClr>
              </a:gs>
            </a:gsLst>
          </a:gra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anchor="b">
            <a:normAutofit/>
          </a:bodyPr>
          <a:lstStyle/>
          <a:p>
            <a:pPr algn="ctr"/>
            <a:r>
              <a:rPr lang="en-GB" altLang="zh-CN" sz="2000" b="1" kern="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Original</a:t>
            </a:r>
          </a:p>
          <a:p>
            <a:pPr algn="ctr"/>
            <a:r>
              <a:rPr lang="en-GB" altLang="zh-CN" sz="2000" kern="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768×768</a:t>
            </a:r>
            <a:endParaRPr lang="zh-CN" altLang="en-US" sz="2000" kern="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pic>
        <p:nvPicPr>
          <p:cNvPr id="7" name="图片 6" descr="图片包含 室内&#10;&#10;描述已自动生成">
            <a:extLst>
              <a:ext uri="{FF2B5EF4-FFF2-40B4-BE49-F238E27FC236}">
                <a16:creationId xmlns:a16="http://schemas.microsoft.com/office/drawing/2014/main" id="{5432E8B0-67EC-4937-B032-D17945C2C2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3447" y="1278924"/>
            <a:ext cx="2438400" cy="2438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5FF89BD-A17B-490D-B30A-03EAFF54C3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5047" y="1278924"/>
            <a:ext cx="2438400" cy="2438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图片 10" descr="图片包含 室内&#10;&#10;描述已自动生成">
            <a:extLst>
              <a:ext uri="{FF2B5EF4-FFF2-40B4-BE49-F238E27FC236}">
                <a16:creationId xmlns:a16="http://schemas.microsoft.com/office/drawing/2014/main" id="{7AAC0654-901F-410C-8D3F-6038CABDCF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63447" y="3717324"/>
            <a:ext cx="2438400" cy="2438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图片 12" descr="图片包含 蛋糕&#10;&#10;描述已自动生成">
            <a:extLst>
              <a:ext uri="{FF2B5EF4-FFF2-40B4-BE49-F238E27FC236}">
                <a16:creationId xmlns:a16="http://schemas.microsoft.com/office/drawing/2014/main" id="{23300E34-89B8-482A-99E9-9FDA5E890F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5047" y="3717324"/>
            <a:ext cx="2438400" cy="2438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D4C6CCE1-3AF5-4959-B52C-BF2FEF5BB3CD}"/>
              </a:ext>
            </a:extLst>
          </p:cNvPr>
          <p:cNvSpPr/>
          <p:nvPr/>
        </p:nvSpPr>
        <p:spPr>
          <a:xfrm>
            <a:off x="6325047" y="2733472"/>
            <a:ext cx="2438400" cy="983852"/>
          </a:xfrm>
          <a:prstGeom prst="rect">
            <a:avLst/>
          </a:prstGeom>
          <a:gradFill>
            <a:gsLst>
              <a:gs pos="0">
                <a:schemeClr val="accent2">
                  <a:satMod val="103000"/>
                  <a:lumMod val="102000"/>
                  <a:tint val="94000"/>
                  <a:alpha val="65000"/>
                </a:schemeClr>
              </a:gs>
              <a:gs pos="50000">
                <a:schemeClr val="accent2">
                  <a:satMod val="110000"/>
                  <a:lumMod val="100000"/>
                  <a:shade val="100000"/>
                  <a:alpha val="65000"/>
                </a:schemeClr>
              </a:gs>
              <a:gs pos="100000">
                <a:schemeClr val="accent2">
                  <a:satMod val="120000"/>
                  <a:shade val="78000"/>
                  <a:alpha val="65000"/>
                  <a:lumMod val="100000"/>
                </a:schemeClr>
              </a:gs>
            </a:gsLst>
          </a:gra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anchor="b">
            <a:noAutofit/>
          </a:bodyPr>
          <a:lstStyle/>
          <a:p>
            <a:pPr algn="ctr"/>
            <a:r>
              <a:rPr lang="en-GB" altLang="zh-CN" sz="1200" b="1" kern="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Training Set P1</a:t>
            </a:r>
          </a:p>
          <a:p>
            <a:pPr algn="ctr"/>
            <a:r>
              <a:rPr lang="en-GB" altLang="zh-CN" sz="1200" kern="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256×256</a:t>
            </a:r>
          </a:p>
          <a:p>
            <a:pPr algn="ctr"/>
            <a:r>
              <a:rPr lang="en-GB" altLang="zh-CN" sz="1200" kern="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HF: OFF, VF: OFF</a:t>
            </a:r>
          </a:p>
          <a:p>
            <a:pPr algn="ctr"/>
            <a:r>
              <a:rPr lang="en-GB" altLang="zh-CN" sz="1200" kern="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Shear: 20%</a:t>
            </a:r>
          </a:p>
          <a:p>
            <a:pPr algn="ctr"/>
            <a:r>
              <a:rPr lang="en-GB" altLang="zh-CN" sz="1200" kern="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Zoom: 20%</a:t>
            </a:r>
            <a:endParaRPr lang="zh-CN" altLang="en-US" sz="1200" kern="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0EA33EF3-6440-4F02-9C56-7CC49F56116E}"/>
              </a:ext>
            </a:extLst>
          </p:cNvPr>
          <p:cNvSpPr/>
          <p:nvPr/>
        </p:nvSpPr>
        <p:spPr>
          <a:xfrm>
            <a:off x="8763447" y="2733472"/>
            <a:ext cx="2438400" cy="983852"/>
          </a:xfrm>
          <a:prstGeom prst="rect">
            <a:avLst/>
          </a:prstGeom>
          <a:gradFill>
            <a:gsLst>
              <a:gs pos="0">
                <a:schemeClr val="accent2">
                  <a:satMod val="103000"/>
                  <a:lumMod val="102000"/>
                  <a:tint val="94000"/>
                  <a:alpha val="65000"/>
                </a:schemeClr>
              </a:gs>
              <a:gs pos="50000">
                <a:schemeClr val="accent2">
                  <a:satMod val="110000"/>
                  <a:lumMod val="100000"/>
                  <a:shade val="100000"/>
                  <a:alpha val="65000"/>
                </a:schemeClr>
              </a:gs>
              <a:gs pos="100000">
                <a:schemeClr val="accent2">
                  <a:satMod val="120000"/>
                  <a:shade val="78000"/>
                  <a:alpha val="65000"/>
                  <a:lumMod val="100000"/>
                </a:schemeClr>
              </a:gs>
            </a:gsLst>
          </a:gra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anchor="b">
            <a:noAutofit/>
          </a:bodyPr>
          <a:lstStyle/>
          <a:p>
            <a:pPr algn="ctr"/>
            <a:r>
              <a:rPr lang="en-GB" altLang="zh-CN" sz="1200" b="1" kern="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Training Set P3</a:t>
            </a:r>
          </a:p>
          <a:p>
            <a:pPr algn="ctr"/>
            <a:r>
              <a:rPr lang="en-GB" altLang="zh-CN" sz="1200" kern="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256×256</a:t>
            </a:r>
          </a:p>
          <a:p>
            <a:pPr algn="ctr"/>
            <a:r>
              <a:rPr lang="en-GB" altLang="zh-CN" sz="1200" kern="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HF: ON, VF: OFF</a:t>
            </a:r>
          </a:p>
          <a:p>
            <a:pPr algn="ctr"/>
            <a:r>
              <a:rPr lang="en-GB" altLang="zh-CN" sz="1200" kern="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Shear: 20%</a:t>
            </a:r>
          </a:p>
          <a:p>
            <a:pPr algn="ctr"/>
            <a:r>
              <a:rPr lang="en-GB" altLang="zh-CN" sz="1200" kern="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Zoom: 20%</a:t>
            </a:r>
            <a:endParaRPr lang="zh-CN" altLang="en-US" sz="1200" kern="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4C76209A-EE6A-4AC0-B2A5-16D4BC0941D3}"/>
              </a:ext>
            </a:extLst>
          </p:cNvPr>
          <p:cNvSpPr/>
          <p:nvPr/>
        </p:nvSpPr>
        <p:spPr>
          <a:xfrm>
            <a:off x="6325047" y="5171872"/>
            <a:ext cx="2438400" cy="983852"/>
          </a:xfrm>
          <a:prstGeom prst="rect">
            <a:avLst/>
          </a:prstGeom>
          <a:gradFill>
            <a:gsLst>
              <a:gs pos="0">
                <a:schemeClr val="accent2">
                  <a:satMod val="103000"/>
                  <a:lumMod val="102000"/>
                  <a:tint val="94000"/>
                  <a:alpha val="65000"/>
                </a:schemeClr>
              </a:gs>
              <a:gs pos="50000">
                <a:schemeClr val="accent2">
                  <a:satMod val="110000"/>
                  <a:lumMod val="100000"/>
                  <a:shade val="100000"/>
                  <a:alpha val="65000"/>
                </a:schemeClr>
              </a:gs>
              <a:gs pos="100000">
                <a:schemeClr val="accent2">
                  <a:satMod val="120000"/>
                  <a:shade val="78000"/>
                  <a:alpha val="65000"/>
                  <a:lumMod val="100000"/>
                </a:schemeClr>
              </a:gs>
            </a:gsLst>
          </a:gra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anchor="b">
            <a:noAutofit/>
          </a:bodyPr>
          <a:lstStyle/>
          <a:p>
            <a:pPr algn="ctr"/>
            <a:r>
              <a:rPr lang="en-GB" altLang="zh-CN" sz="1200" b="1" kern="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Training Set P2</a:t>
            </a:r>
          </a:p>
          <a:p>
            <a:pPr algn="ctr"/>
            <a:r>
              <a:rPr lang="en-GB" altLang="zh-CN" sz="1200" kern="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256×256</a:t>
            </a:r>
          </a:p>
          <a:p>
            <a:pPr algn="ctr"/>
            <a:r>
              <a:rPr lang="en-GB" altLang="zh-CN" sz="1200" kern="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HF: OFF, VF: ON</a:t>
            </a:r>
          </a:p>
          <a:p>
            <a:pPr algn="ctr"/>
            <a:r>
              <a:rPr lang="en-GB" altLang="zh-CN" sz="1200" kern="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Shear: 20%</a:t>
            </a:r>
          </a:p>
          <a:p>
            <a:pPr algn="ctr"/>
            <a:r>
              <a:rPr lang="en-GB" altLang="zh-CN" sz="1200" kern="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Zoom: 20%</a:t>
            </a:r>
            <a:endParaRPr lang="zh-CN" altLang="en-US" sz="1200" kern="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5AD629C8-D54F-4FE5-8A40-A91D25E0A7E6}"/>
              </a:ext>
            </a:extLst>
          </p:cNvPr>
          <p:cNvSpPr/>
          <p:nvPr/>
        </p:nvSpPr>
        <p:spPr>
          <a:xfrm>
            <a:off x="8763447" y="5171872"/>
            <a:ext cx="2438400" cy="983852"/>
          </a:xfrm>
          <a:prstGeom prst="rect">
            <a:avLst/>
          </a:prstGeom>
          <a:gradFill>
            <a:gsLst>
              <a:gs pos="0">
                <a:schemeClr val="accent2">
                  <a:satMod val="103000"/>
                  <a:lumMod val="102000"/>
                  <a:tint val="94000"/>
                  <a:alpha val="65000"/>
                </a:schemeClr>
              </a:gs>
              <a:gs pos="50000">
                <a:schemeClr val="accent2">
                  <a:satMod val="110000"/>
                  <a:lumMod val="100000"/>
                  <a:shade val="100000"/>
                  <a:alpha val="65000"/>
                </a:schemeClr>
              </a:gs>
              <a:gs pos="100000">
                <a:schemeClr val="accent2">
                  <a:satMod val="120000"/>
                  <a:shade val="78000"/>
                  <a:alpha val="65000"/>
                  <a:lumMod val="100000"/>
                </a:schemeClr>
              </a:gs>
            </a:gsLst>
          </a:gra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anchor="b">
            <a:noAutofit/>
          </a:bodyPr>
          <a:lstStyle/>
          <a:p>
            <a:pPr algn="ctr"/>
            <a:r>
              <a:rPr lang="en-GB" altLang="zh-CN" sz="1200" b="1" kern="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Training Set P4</a:t>
            </a:r>
          </a:p>
          <a:p>
            <a:pPr algn="ctr"/>
            <a:r>
              <a:rPr lang="en-GB" altLang="zh-CN" sz="1200" kern="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256×256</a:t>
            </a:r>
          </a:p>
          <a:p>
            <a:pPr algn="ctr"/>
            <a:r>
              <a:rPr lang="en-GB" altLang="zh-CN" sz="1200" kern="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HF: ON, VF: ON</a:t>
            </a:r>
          </a:p>
          <a:p>
            <a:pPr algn="ctr"/>
            <a:r>
              <a:rPr lang="en-GB" altLang="zh-CN" sz="1200" kern="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Shear: 20%</a:t>
            </a:r>
          </a:p>
          <a:p>
            <a:pPr algn="ctr"/>
            <a:r>
              <a:rPr lang="en-GB" altLang="zh-CN" sz="1200" kern="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Zoom: 20%</a:t>
            </a:r>
            <a:endParaRPr lang="zh-CN" altLang="en-US" sz="1200" kern="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BF558DC2-7EEF-439A-86BB-3D6B86333D56}"/>
              </a:ext>
            </a:extLst>
          </p:cNvPr>
          <p:cNvSpPr/>
          <p:nvPr/>
        </p:nvSpPr>
        <p:spPr>
          <a:xfrm>
            <a:off x="990153" y="1278924"/>
            <a:ext cx="246253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altLang="zh-CN" sz="2400" kern="0" dirty="0">
                <a:solidFill>
                  <a:srgbClr val="3D4762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Mode “Sampled”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39E057A2-3FB4-4660-A2B5-A31D777F60FF}"/>
              </a:ext>
            </a:extLst>
          </p:cNvPr>
          <p:cNvGrpSpPr/>
          <p:nvPr/>
        </p:nvGrpSpPr>
        <p:grpSpPr>
          <a:xfrm>
            <a:off x="7542239" y="2518524"/>
            <a:ext cx="2439739" cy="2440974"/>
            <a:chOff x="7542239" y="2518524"/>
            <a:chExt cx="2439739" cy="2440974"/>
          </a:xfrm>
        </p:grpSpPr>
        <p:pic>
          <p:nvPicPr>
            <p:cNvPr id="29" name="图片 28">
              <a:extLst>
                <a:ext uri="{FF2B5EF4-FFF2-40B4-BE49-F238E27FC236}">
                  <a16:creationId xmlns:a16="http://schemas.microsoft.com/office/drawing/2014/main" id="{E7600C0B-6E6F-480C-A40A-717BEE4AF88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543578" y="2518524"/>
              <a:ext cx="2438400" cy="2438400"/>
            </a:xfrm>
            <a:prstGeom prst="rect">
              <a:avLst/>
            </a:prstGeom>
            <a:noFill/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AD8320A8-9384-4DA4-8F55-3212F340ED3B}"/>
                </a:ext>
              </a:extLst>
            </p:cNvPr>
            <p:cNvSpPr/>
            <p:nvPr/>
          </p:nvSpPr>
          <p:spPr>
            <a:xfrm>
              <a:off x="7542239" y="4533089"/>
              <a:ext cx="2438400" cy="426409"/>
            </a:xfrm>
            <a:prstGeom prst="rect">
              <a:avLst/>
            </a:prstGeom>
            <a:gradFill>
              <a:gsLst>
                <a:gs pos="0">
                  <a:schemeClr val="accent2">
                    <a:satMod val="103000"/>
                    <a:lumMod val="102000"/>
                    <a:tint val="94000"/>
                    <a:alpha val="65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  <a:alpha val="65000"/>
                  </a:schemeClr>
                </a:gs>
                <a:gs pos="100000">
                  <a:schemeClr val="accent2">
                    <a:satMod val="120000"/>
                    <a:shade val="78000"/>
                    <a:alpha val="65000"/>
                    <a:lumMod val="100000"/>
                  </a:schemeClr>
                </a:gs>
              </a:gsLst>
            </a:gradFill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wrap="square" anchor="b">
              <a:noAutofit/>
            </a:bodyPr>
            <a:lstStyle/>
            <a:p>
              <a:pPr algn="ctr"/>
              <a:r>
                <a:rPr lang="en-GB" altLang="zh-CN" sz="1200" b="1" kern="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 panose="020B0604020202020204" pitchFamily="34" charset="0"/>
                  <a:ea typeface="等线" panose="02010600030101010101" pitchFamily="2" charset="-122"/>
                  <a:cs typeface="Arial" panose="020B0604020202020204" pitchFamily="34" charset="0"/>
                </a:rPr>
                <a:t>Test Set</a:t>
              </a:r>
            </a:p>
            <a:p>
              <a:pPr algn="ctr"/>
              <a:r>
                <a:rPr lang="en-GB" altLang="zh-CN" sz="1200" kern="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 panose="020B0604020202020204" pitchFamily="34" charset="0"/>
                  <a:ea typeface="等线" panose="02010600030101010101" pitchFamily="2" charset="-122"/>
                  <a:cs typeface="Arial" panose="020B0604020202020204" pitchFamily="34" charset="0"/>
                </a:rPr>
                <a:t>256×256</a:t>
              </a:r>
            </a:p>
          </p:txBody>
        </p:sp>
      </p:grpSp>
      <p:sp>
        <p:nvSpPr>
          <p:cNvPr id="15" name="页脚占位符 14">
            <a:extLst>
              <a:ext uri="{FF2B5EF4-FFF2-40B4-BE49-F238E27FC236}">
                <a16:creationId xmlns:a16="http://schemas.microsoft.com/office/drawing/2014/main" id="{36B91B09-C8D6-4694-AD8A-2D5F3C6A3D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Automatic Identification of Ships on Satellite Images</a:t>
            </a:r>
            <a:endParaRPr lang="zh-CN" altLang="en-US" dirty="0"/>
          </a:p>
        </p:txBody>
      </p:sp>
      <p:sp>
        <p:nvSpPr>
          <p:cNvPr id="20" name="灯片编号占位符 19">
            <a:extLst>
              <a:ext uri="{FF2B5EF4-FFF2-40B4-BE49-F238E27FC236}">
                <a16:creationId xmlns:a16="http://schemas.microsoft.com/office/drawing/2014/main" id="{70AD9C05-80EE-4B63-9D52-91589AEE17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034897-BE47-4E73-BD20-1F97404FF4D4}" type="slidenum">
              <a:rPr lang="zh-CN" altLang="en-US" smtClean="0"/>
              <a:pPr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678732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900948" y="0"/>
            <a:ext cx="10390104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0" algn="tr" rotWithShape="0">
              <a:prstClr val="black">
                <a:alpha val="9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kern="0">
              <a:solidFill>
                <a:sysClr val="windowText" lastClr="000000"/>
              </a:solidFill>
            </a:endParaRPr>
          </a:p>
        </p:txBody>
      </p:sp>
      <p:sp>
        <p:nvSpPr>
          <p:cNvPr id="37" name="任意多边形 36"/>
          <p:cNvSpPr/>
          <p:nvPr/>
        </p:nvSpPr>
        <p:spPr>
          <a:xfrm rot="13432065">
            <a:off x="3853703" y="1757211"/>
            <a:ext cx="583552" cy="583552"/>
          </a:xfrm>
          <a:custGeom>
            <a:avLst/>
            <a:gdLst>
              <a:gd name="connsiteX0" fmla="*/ 1 w 1083734"/>
              <a:gd name="connsiteY0" fmla="*/ 0 h 1083734"/>
              <a:gd name="connsiteX1" fmla="*/ 431801 w 1083734"/>
              <a:gd name="connsiteY1" fmla="*/ 0 h 1083734"/>
              <a:gd name="connsiteX2" fmla="*/ 431801 w 1083734"/>
              <a:gd name="connsiteY2" fmla="*/ 651734 h 1083734"/>
              <a:gd name="connsiteX3" fmla="*/ 1083734 w 1083734"/>
              <a:gd name="connsiteY3" fmla="*/ 651734 h 1083734"/>
              <a:gd name="connsiteX4" fmla="*/ 1083734 w 1083734"/>
              <a:gd name="connsiteY4" fmla="*/ 1083734 h 1083734"/>
              <a:gd name="connsiteX5" fmla="*/ 0 w 1083734"/>
              <a:gd name="connsiteY5" fmla="*/ 1083734 h 1083734"/>
              <a:gd name="connsiteX6" fmla="*/ 0 w 1083734"/>
              <a:gd name="connsiteY6" fmla="*/ 651734 h 1083734"/>
              <a:gd name="connsiteX7" fmla="*/ 1 w 1083734"/>
              <a:gd name="connsiteY7" fmla="*/ 651734 h 1083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3734" h="1083734">
                <a:moveTo>
                  <a:pt x="1" y="0"/>
                </a:moveTo>
                <a:lnTo>
                  <a:pt x="431801" y="0"/>
                </a:lnTo>
                <a:lnTo>
                  <a:pt x="431801" y="651734"/>
                </a:lnTo>
                <a:lnTo>
                  <a:pt x="1083734" y="651734"/>
                </a:lnTo>
                <a:lnTo>
                  <a:pt x="1083734" y="1083734"/>
                </a:lnTo>
                <a:lnTo>
                  <a:pt x="0" y="1083734"/>
                </a:lnTo>
                <a:lnTo>
                  <a:pt x="0" y="651734"/>
                </a:lnTo>
                <a:lnTo>
                  <a:pt x="1" y="651734"/>
                </a:lnTo>
                <a:close/>
              </a:path>
            </a:pathLst>
          </a:custGeom>
          <a:solidFill>
            <a:srgbClr val="C1AC9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任意多边形 34"/>
          <p:cNvSpPr/>
          <p:nvPr/>
        </p:nvSpPr>
        <p:spPr>
          <a:xfrm rot="13432065">
            <a:off x="2055779" y="1746446"/>
            <a:ext cx="1142271" cy="1142271"/>
          </a:xfrm>
          <a:custGeom>
            <a:avLst/>
            <a:gdLst>
              <a:gd name="connsiteX0" fmla="*/ 1 w 1083734"/>
              <a:gd name="connsiteY0" fmla="*/ 0 h 1083734"/>
              <a:gd name="connsiteX1" fmla="*/ 431801 w 1083734"/>
              <a:gd name="connsiteY1" fmla="*/ 0 h 1083734"/>
              <a:gd name="connsiteX2" fmla="*/ 431801 w 1083734"/>
              <a:gd name="connsiteY2" fmla="*/ 651734 h 1083734"/>
              <a:gd name="connsiteX3" fmla="*/ 1083734 w 1083734"/>
              <a:gd name="connsiteY3" fmla="*/ 651734 h 1083734"/>
              <a:gd name="connsiteX4" fmla="*/ 1083734 w 1083734"/>
              <a:gd name="connsiteY4" fmla="*/ 1083734 h 1083734"/>
              <a:gd name="connsiteX5" fmla="*/ 0 w 1083734"/>
              <a:gd name="connsiteY5" fmla="*/ 1083734 h 1083734"/>
              <a:gd name="connsiteX6" fmla="*/ 0 w 1083734"/>
              <a:gd name="connsiteY6" fmla="*/ 651734 h 1083734"/>
              <a:gd name="connsiteX7" fmla="*/ 1 w 1083734"/>
              <a:gd name="connsiteY7" fmla="*/ 651734 h 1083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3734" h="1083734">
                <a:moveTo>
                  <a:pt x="1" y="0"/>
                </a:moveTo>
                <a:lnTo>
                  <a:pt x="431801" y="0"/>
                </a:lnTo>
                <a:lnTo>
                  <a:pt x="431801" y="651734"/>
                </a:lnTo>
                <a:lnTo>
                  <a:pt x="1083734" y="651734"/>
                </a:lnTo>
                <a:lnTo>
                  <a:pt x="1083734" y="1083734"/>
                </a:lnTo>
                <a:lnTo>
                  <a:pt x="0" y="1083734"/>
                </a:lnTo>
                <a:lnTo>
                  <a:pt x="0" y="651734"/>
                </a:lnTo>
                <a:lnTo>
                  <a:pt x="1" y="651734"/>
                </a:lnTo>
                <a:close/>
              </a:path>
            </a:pathLst>
          </a:custGeom>
          <a:solidFill>
            <a:srgbClr val="3D476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任意多边形 25"/>
          <p:cNvSpPr/>
          <p:nvPr/>
        </p:nvSpPr>
        <p:spPr>
          <a:xfrm rot="13432065">
            <a:off x="2544369" y="2583413"/>
            <a:ext cx="450993" cy="450993"/>
          </a:xfrm>
          <a:custGeom>
            <a:avLst/>
            <a:gdLst>
              <a:gd name="connsiteX0" fmla="*/ 1 w 1083734"/>
              <a:gd name="connsiteY0" fmla="*/ 0 h 1083734"/>
              <a:gd name="connsiteX1" fmla="*/ 431801 w 1083734"/>
              <a:gd name="connsiteY1" fmla="*/ 0 h 1083734"/>
              <a:gd name="connsiteX2" fmla="*/ 431801 w 1083734"/>
              <a:gd name="connsiteY2" fmla="*/ 651734 h 1083734"/>
              <a:gd name="connsiteX3" fmla="*/ 1083734 w 1083734"/>
              <a:gd name="connsiteY3" fmla="*/ 651734 h 1083734"/>
              <a:gd name="connsiteX4" fmla="*/ 1083734 w 1083734"/>
              <a:gd name="connsiteY4" fmla="*/ 1083734 h 1083734"/>
              <a:gd name="connsiteX5" fmla="*/ 0 w 1083734"/>
              <a:gd name="connsiteY5" fmla="*/ 1083734 h 1083734"/>
              <a:gd name="connsiteX6" fmla="*/ 0 w 1083734"/>
              <a:gd name="connsiteY6" fmla="*/ 651734 h 1083734"/>
              <a:gd name="connsiteX7" fmla="*/ 1 w 1083734"/>
              <a:gd name="connsiteY7" fmla="*/ 651734 h 1083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3734" h="1083734">
                <a:moveTo>
                  <a:pt x="1" y="0"/>
                </a:moveTo>
                <a:lnTo>
                  <a:pt x="431801" y="0"/>
                </a:lnTo>
                <a:lnTo>
                  <a:pt x="431801" y="651734"/>
                </a:lnTo>
                <a:lnTo>
                  <a:pt x="1083734" y="651734"/>
                </a:lnTo>
                <a:lnTo>
                  <a:pt x="1083734" y="1083734"/>
                </a:lnTo>
                <a:lnTo>
                  <a:pt x="0" y="1083734"/>
                </a:lnTo>
                <a:lnTo>
                  <a:pt x="0" y="651734"/>
                </a:lnTo>
                <a:lnTo>
                  <a:pt x="1" y="651734"/>
                </a:lnTo>
                <a:close/>
              </a:path>
            </a:pathLst>
          </a:custGeom>
          <a:solidFill>
            <a:srgbClr val="C1AC9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任意多边形 26"/>
          <p:cNvSpPr/>
          <p:nvPr/>
        </p:nvSpPr>
        <p:spPr>
          <a:xfrm rot="13432065">
            <a:off x="1866148" y="2583413"/>
            <a:ext cx="450993" cy="450993"/>
          </a:xfrm>
          <a:custGeom>
            <a:avLst/>
            <a:gdLst>
              <a:gd name="connsiteX0" fmla="*/ 1 w 1083734"/>
              <a:gd name="connsiteY0" fmla="*/ 0 h 1083734"/>
              <a:gd name="connsiteX1" fmla="*/ 431801 w 1083734"/>
              <a:gd name="connsiteY1" fmla="*/ 0 h 1083734"/>
              <a:gd name="connsiteX2" fmla="*/ 431801 w 1083734"/>
              <a:gd name="connsiteY2" fmla="*/ 651734 h 1083734"/>
              <a:gd name="connsiteX3" fmla="*/ 1083734 w 1083734"/>
              <a:gd name="connsiteY3" fmla="*/ 651734 h 1083734"/>
              <a:gd name="connsiteX4" fmla="*/ 1083734 w 1083734"/>
              <a:gd name="connsiteY4" fmla="*/ 1083734 h 1083734"/>
              <a:gd name="connsiteX5" fmla="*/ 0 w 1083734"/>
              <a:gd name="connsiteY5" fmla="*/ 1083734 h 1083734"/>
              <a:gd name="connsiteX6" fmla="*/ 0 w 1083734"/>
              <a:gd name="connsiteY6" fmla="*/ 651734 h 1083734"/>
              <a:gd name="connsiteX7" fmla="*/ 1 w 1083734"/>
              <a:gd name="connsiteY7" fmla="*/ 651734 h 1083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3734" h="1083734">
                <a:moveTo>
                  <a:pt x="1" y="0"/>
                </a:moveTo>
                <a:lnTo>
                  <a:pt x="431801" y="0"/>
                </a:lnTo>
                <a:lnTo>
                  <a:pt x="431801" y="651734"/>
                </a:lnTo>
                <a:lnTo>
                  <a:pt x="1083734" y="651734"/>
                </a:lnTo>
                <a:lnTo>
                  <a:pt x="1083734" y="1083734"/>
                </a:lnTo>
                <a:lnTo>
                  <a:pt x="0" y="1083734"/>
                </a:lnTo>
                <a:lnTo>
                  <a:pt x="0" y="651734"/>
                </a:lnTo>
                <a:lnTo>
                  <a:pt x="1" y="651734"/>
                </a:lnTo>
                <a:close/>
              </a:path>
            </a:pathLst>
          </a:custGeom>
          <a:solidFill>
            <a:srgbClr val="3D476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任意多边形 27"/>
          <p:cNvSpPr/>
          <p:nvPr/>
        </p:nvSpPr>
        <p:spPr>
          <a:xfrm rot="13432065">
            <a:off x="3398480" y="2583413"/>
            <a:ext cx="450993" cy="450993"/>
          </a:xfrm>
          <a:custGeom>
            <a:avLst/>
            <a:gdLst>
              <a:gd name="connsiteX0" fmla="*/ 1 w 1083734"/>
              <a:gd name="connsiteY0" fmla="*/ 0 h 1083734"/>
              <a:gd name="connsiteX1" fmla="*/ 431801 w 1083734"/>
              <a:gd name="connsiteY1" fmla="*/ 0 h 1083734"/>
              <a:gd name="connsiteX2" fmla="*/ 431801 w 1083734"/>
              <a:gd name="connsiteY2" fmla="*/ 651734 h 1083734"/>
              <a:gd name="connsiteX3" fmla="*/ 1083734 w 1083734"/>
              <a:gd name="connsiteY3" fmla="*/ 651734 h 1083734"/>
              <a:gd name="connsiteX4" fmla="*/ 1083734 w 1083734"/>
              <a:gd name="connsiteY4" fmla="*/ 1083734 h 1083734"/>
              <a:gd name="connsiteX5" fmla="*/ 0 w 1083734"/>
              <a:gd name="connsiteY5" fmla="*/ 1083734 h 1083734"/>
              <a:gd name="connsiteX6" fmla="*/ 0 w 1083734"/>
              <a:gd name="connsiteY6" fmla="*/ 651734 h 1083734"/>
              <a:gd name="connsiteX7" fmla="*/ 1 w 1083734"/>
              <a:gd name="connsiteY7" fmla="*/ 651734 h 1083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3734" h="1083734">
                <a:moveTo>
                  <a:pt x="1" y="0"/>
                </a:moveTo>
                <a:lnTo>
                  <a:pt x="431801" y="0"/>
                </a:lnTo>
                <a:lnTo>
                  <a:pt x="431801" y="651734"/>
                </a:lnTo>
                <a:lnTo>
                  <a:pt x="1083734" y="651734"/>
                </a:lnTo>
                <a:lnTo>
                  <a:pt x="1083734" y="1083734"/>
                </a:lnTo>
                <a:lnTo>
                  <a:pt x="0" y="1083734"/>
                </a:lnTo>
                <a:lnTo>
                  <a:pt x="0" y="651734"/>
                </a:lnTo>
                <a:lnTo>
                  <a:pt x="1" y="651734"/>
                </a:lnTo>
                <a:close/>
              </a:path>
            </a:pathLst>
          </a:custGeom>
          <a:solidFill>
            <a:srgbClr val="89501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任意多边形 30"/>
          <p:cNvSpPr/>
          <p:nvPr/>
        </p:nvSpPr>
        <p:spPr>
          <a:xfrm rot="13432065">
            <a:off x="4252589" y="2583416"/>
            <a:ext cx="450993" cy="450993"/>
          </a:xfrm>
          <a:custGeom>
            <a:avLst/>
            <a:gdLst>
              <a:gd name="connsiteX0" fmla="*/ 1 w 1083734"/>
              <a:gd name="connsiteY0" fmla="*/ 0 h 1083734"/>
              <a:gd name="connsiteX1" fmla="*/ 431801 w 1083734"/>
              <a:gd name="connsiteY1" fmla="*/ 0 h 1083734"/>
              <a:gd name="connsiteX2" fmla="*/ 431801 w 1083734"/>
              <a:gd name="connsiteY2" fmla="*/ 651734 h 1083734"/>
              <a:gd name="connsiteX3" fmla="*/ 1083734 w 1083734"/>
              <a:gd name="connsiteY3" fmla="*/ 651734 h 1083734"/>
              <a:gd name="connsiteX4" fmla="*/ 1083734 w 1083734"/>
              <a:gd name="connsiteY4" fmla="*/ 1083734 h 1083734"/>
              <a:gd name="connsiteX5" fmla="*/ 0 w 1083734"/>
              <a:gd name="connsiteY5" fmla="*/ 1083734 h 1083734"/>
              <a:gd name="connsiteX6" fmla="*/ 0 w 1083734"/>
              <a:gd name="connsiteY6" fmla="*/ 651734 h 1083734"/>
              <a:gd name="connsiteX7" fmla="*/ 1 w 1083734"/>
              <a:gd name="connsiteY7" fmla="*/ 651734 h 1083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3734" h="1083734">
                <a:moveTo>
                  <a:pt x="1" y="0"/>
                </a:moveTo>
                <a:lnTo>
                  <a:pt x="431801" y="0"/>
                </a:lnTo>
                <a:lnTo>
                  <a:pt x="431801" y="651734"/>
                </a:lnTo>
                <a:lnTo>
                  <a:pt x="1083734" y="651734"/>
                </a:lnTo>
                <a:lnTo>
                  <a:pt x="1083734" y="1083734"/>
                </a:lnTo>
                <a:lnTo>
                  <a:pt x="0" y="1083734"/>
                </a:lnTo>
                <a:lnTo>
                  <a:pt x="0" y="651734"/>
                </a:lnTo>
                <a:lnTo>
                  <a:pt x="1" y="651734"/>
                </a:lnTo>
                <a:close/>
              </a:path>
            </a:pathLst>
          </a:custGeom>
          <a:solidFill>
            <a:srgbClr val="DC896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任意多边形 31"/>
          <p:cNvSpPr/>
          <p:nvPr/>
        </p:nvSpPr>
        <p:spPr>
          <a:xfrm rot="13432065">
            <a:off x="5053872" y="2583413"/>
            <a:ext cx="450993" cy="450993"/>
          </a:xfrm>
          <a:custGeom>
            <a:avLst/>
            <a:gdLst>
              <a:gd name="connsiteX0" fmla="*/ 1 w 1083734"/>
              <a:gd name="connsiteY0" fmla="*/ 0 h 1083734"/>
              <a:gd name="connsiteX1" fmla="*/ 431801 w 1083734"/>
              <a:gd name="connsiteY1" fmla="*/ 0 h 1083734"/>
              <a:gd name="connsiteX2" fmla="*/ 431801 w 1083734"/>
              <a:gd name="connsiteY2" fmla="*/ 651734 h 1083734"/>
              <a:gd name="connsiteX3" fmla="*/ 1083734 w 1083734"/>
              <a:gd name="connsiteY3" fmla="*/ 651734 h 1083734"/>
              <a:gd name="connsiteX4" fmla="*/ 1083734 w 1083734"/>
              <a:gd name="connsiteY4" fmla="*/ 1083734 h 1083734"/>
              <a:gd name="connsiteX5" fmla="*/ 0 w 1083734"/>
              <a:gd name="connsiteY5" fmla="*/ 1083734 h 1083734"/>
              <a:gd name="connsiteX6" fmla="*/ 0 w 1083734"/>
              <a:gd name="connsiteY6" fmla="*/ 651734 h 1083734"/>
              <a:gd name="connsiteX7" fmla="*/ 1 w 1083734"/>
              <a:gd name="connsiteY7" fmla="*/ 651734 h 1083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3734" h="1083734">
                <a:moveTo>
                  <a:pt x="1" y="0"/>
                </a:moveTo>
                <a:lnTo>
                  <a:pt x="431801" y="0"/>
                </a:lnTo>
                <a:lnTo>
                  <a:pt x="431801" y="651734"/>
                </a:lnTo>
                <a:lnTo>
                  <a:pt x="1083734" y="651734"/>
                </a:lnTo>
                <a:lnTo>
                  <a:pt x="1083734" y="1083734"/>
                </a:lnTo>
                <a:lnTo>
                  <a:pt x="0" y="1083734"/>
                </a:lnTo>
                <a:lnTo>
                  <a:pt x="0" y="651734"/>
                </a:lnTo>
                <a:lnTo>
                  <a:pt x="1" y="651734"/>
                </a:lnTo>
                <a:close/>
              </a:path>
            </a:pathLst>
          </a:custGeom>
          <a:solidFill>
            <a:srgbClr val="272A3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任意多边形 32"/>
          <p:cNvSpPr/>
          <p:nvPr/>
        </p:nvSpPr>
        <p:spPr>
          <a:xfrm rot="13432065">
            <a:off x="2053307" y="3687387"/>
            <a:ext cx="1037164" cy="1037164"/>
          </a:xfrm>
          <a:custGeom>
            <a:avLst/>
            <a:gdLst>
              <a:gd name="connsiteX0" fmla="*/ 1 w 1083734"/>
              <a:gd name="connsiteY0" fmla="*/ 0 h 1083734"/>
              <a:gd name="connsiteX1" fmla="*/ 431801 w 1083734"/>
              <a:gd name="connsiteY1" fmla="*/ 0 h 1083734"/>
              <a:gd name="connsiteX2" fmla="*/ 431801 w 1083734"/>
              <a:gd name="connsiteY2" fmla="*/ 651734 h 1083734"/>
              <a:gd name="connsiteX3" fmla="*/ 1083734 w 1083734"/>
              <a:gd name="connsiteY3" fmla="*/ 651734 h 1083734"/>
              <a:gd name="connsiteX4" fmla="*/ 1083734 w 1083734"/>
              <a:gd name="connsiteY4" fmla="*/ 1083734 h 1083734"/>
              <a:gd name="connsiteX5" fmla="*/ 0 w 1083734"/>
              <a:gd name="connsiteY5" fmla="*/ 1083734 h 1083734"/>
              <a:gd name="connsiteX6" fmla="*/ 0 w 1083734"/>
              <a:gd name="connsiteY6" fmla="*/ 651734 h 1083734"/>
              <a:gd name="connsiteX7" fmla="*/ 1 w 1083734"/>
              <a:gd name="connsiteY7" fmla="*/ 651734 h 1083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3734" h="1083734">
                <a:moveTo>
                  <a:pt x="1" y="0"/>
                </a:moveTo>
                <a:lnTo>
                  <a:pt x="431801" y="0"/>
                </a:lnTo>
                <a:lnTo>
                  <a:pt x="431801" y="651734"/>
                </a:lnTo>
                <a:lnTo>
                  <a:pt x="1083734" y="651734"/>
                </a:lnTo>
                <a:lnTo>
                  <a:pt x="1083734" y="1083734"/>
                </a:lnTo>
                <a:lnTo>
                  <a:pt x="0" y="1083734"/>
                </a:lnTo>
                <a:lnTo>
                  <a:pt x="0" y="651734"/>
                </a:lnTo>
                <a:lnTo>
                  <a:pt x="1" y="651734"/>
                </a:lnTo>
                <a:close/>
              </a:path>
            </a:pathLst>
          </a:custGeom>
          <a:solidFill>
            <a:srgbClr val="C1AC9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任意多边形 33"/>
          <p:cNvSpPr/>
          <p:nvPr/>
        </p:nvSpPr>
        <p:spPr>
          <a:xfrm rot="13432065">
            <a:off x="4078041" y="4049358"/>
            <a:ext cx="731161" cy="731161"/>
          </a:xfrm>
          <a:custGeom>
            <a:avLst/>
            <a:gdLst>
              <a:gd name="connsiteX0" fmla="*/ 1 w 1083734"/>
              <a:gd name="connsiteY0" fmla="*/ 0 h 1083734"/>
              <a:gd name="connsiteX1" fmla="*/ 431801 w 1083734"/>
              <a:gd name="connsiteY1" fmla="*/ 0 h 1083734"/>
              <a:gd name="connsiteX2" fmla="*/ 431801 w 1083734"/>
              <a:gd name="connsiteY2" fmla="*/ 651734 h 1083734"/>
              <a:gd name="connsiteX3" fmla="*/ 1083734 w 1083734"/>
              <a:gd name="connsiteY3" fmla="*/ 651734 h 1083734"/>
              <a:gd name="connsiteX4" fmla="*/ 1083734 w 1083734"/>
              <a:gd name="connsiteY4" fmla="*/ 1083734 h 1083734"/>
              <a:gd name="connsiteX5" fmla="*/ 0 w 1083734"/>
              <a:gd name="connsiteY5" fmla="*/ 1083734 h 1083734"/>
              <a:gd name="connsiteX6" fmla="*/ 0 w 1083734"/>
              <a:gd name="connsiteY6" fmla="*/ 651734 h 1083734"/>
              <a:gd name="connsiteX7" fmla="*/ 1 w 1083734"/>
              <a:gd name="connsiteY7" fmla="*/ 651734 h 1083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3734" h="1083734">
                <a:moveTo>
                  <a:pt x="1" y="0"/>
                </a:moveTo>
                <a:lnTo>
                  <a:pt x="431801" y="0"/>
                </a:lnTo>
                <a:lnTo>
                  <a:pt x="431801" y="651734"/>
                </a:lnTo>
                <a:lnTo>
                  <a:pt x="1083734" y="651734"/>
                </a:lnTo>
                <a:lnTo>
                  <a:pt x="1083734" y="1083734"/>
                </a:lnTo>
                <a:lnTo>
                  <a:pt x="0" y="1083734"/>
                </a:lnTo>
                <a:lnTo>
                  <a:pt x="0" y="651734"/>
                </a:lnTo>
                <a:lnTo>
                  <a:pt x="1" y="651734"/>
                </a:lnTo>
                <a:close/>
              </a:path>
            </a:pathLst>
          </a:custGeom>
          <a:solidFill>
            <a:srgbClr val="89501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任意多边形 35"/>
          <p:cNvSpPr/>
          <p:nvPr/>
        </p:nvSpPr>
        <p:spPr>
          <a:xfrm rot="13432065">
            <a:off x="3398477" y="4624564"/>
            <a:ext cx="450993" cy="450993"/>
          </a:xfrm>
          <a:custGeom>
            <a:avLst/>
            <a:gdLst>
              <a:gd name="connsiteX0" fmla="*/ 1 w 1083734"/>
              <a:gd name="connsiteY0" fmla="*/ 0 h 1083734"/>
              <a:gd name="connsiteX1" fmla="*/ 431801 w 1083734"/>
              <a:gd name="connsiteY1" fmla="*/ 0 h 1083734"/>
              <a:gd name="connsiteX2" fmla="*/ 431801 w 1083734"/>
              <a:gd name="connsiteY2" fmla="*/ 651734 h 1083734"/>
              <a:gd name="connsiteX3" fmla="*/ 1083734 w 1083734"/>
              <a:gd name="connsiteY3" fmla="*/ 651734 h 1083734"/>
              <a:gd name="connsiteX4" fmla="*/ 1083734 w 1083734"/>
              <a:gd name="connsiteY4" fmla="*/ 1083734 h 1083734"/>
              <a:gd name="connsiteX5" fmla="*/ 0 w 1083734"/>
              <a:gd name="connsiteY5" fmla="*/ 1083734 h 1083734"/>
              <a:gd name="connsiteX6" fmla="*/ 0 w 1083734"/>
              <a:gd name="connsiteY6" fmla="*/ 651734 h 1083734"/>
              <a:gd name="connsiteX7" fmla="*/ 1 w 1083734"/>
              <a:gd name="connsiteY7" fmla="*/ 651734 h 1083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3734" h="1083734">
                <a:moveTo>
                  <a:pt x="1" y="0"/>
                </a:moveTo>
                <a:lnTo>
                  <a:pt x="431801" y="0"/>
                </a:lnTo>
                <a:lnTo>
                  <a:pt x="431801" y="651734"/>
                </a:lnTo>
                <a:lnTo>
                  <a:pt x="1083734" y="651734"/>
                </a:lnTo>
                <a:lnTo>
                  <a:pt x="1083734" y="1083734"/>
                </a:lnTo>
                <a:lnTo>
                  <a:pt x="0" y="1083734"/>
                </a:lnTo>
                <a:lnTo>
                  <a:pt x="0" y="651734"/>
                </a:lnTo>
                <a:lnTo>
                  <a:pt x="1" y="651734"/>
                </a:lnTo>
                <a:close/>
              </a:path>
            </a:pathLst>
          </a:custGeom>
          <a:solidFill>
            <a:srgbClr val="DC896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2856120" y="2967335"/>
            <a:ext cx="3169879" cy="92333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zh-CN" sz="5400" b="1" dirty="0">
                <a:solidFill>
                  <a:srgbClr val="3D476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Contents</a:t>
            </a:r>
            <a:endParaRPr lang="zh-CN" altLang="en-US" sz="5400" b="1" dirty="0">
              <a:solidFill>
                <a:srgbClr val="3D4762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6096002" y="0"/>
            <a:ext cx="5195052" cy="6858000"/>
          </a:xfrm>
          <a:prstGeom prst="rect">
            <a:avLst/>
          </a:prstGeom>
          <a:solidFill>
            <a:srgbClr val="3D4762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zh-CN" altLang="en-US" kern="0">
              <a:solidFill>
                <a:sysClr val="windowText" lastClr="000000"/>
              </a:solidFill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6306798" y="1966854"/>
            <a:ext cx="4838184" cy="523220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r>
              <a:rPr lang="en-US" altLang="zh-CN" sz="2800" b="1" kern="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Introduction &amp; Background</a:t>
            </a:r>
            <a:endParaRPr lang="zh-CN" altLang="en-US" sz="2800" b="1" kern="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6306802" y="2796045"/>
            <a:ext cx="4498347" cy="523220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r>
              <a:rPr lang="en-US" altLang="zh-CN" sz="2800" b="1" kern="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Design &amp; Implementation</a:t>
            </a:r>
            <a:endParaRPr lang="zh-CN" altLang="en-US" sz="2800" b="1" kern="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6306799" y="3626777"/>
            <a:ext cx="3943708" cy="523220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r>
              <a:rPr lang="en-US" altLang="zh-CN" sz="2800" b="1" kern="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Results &amp; Conclusion</a:t>
            </a:r>
            <a:endParaRPr lang="zh-CN" altLang="en-US" sz="2800" b="1" kern="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6306797" y="4457508"/>
            <a:ext cx="2440092" cy="523220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r>
              <a:rPr lang="en-US" altLang="zh-CN" sz="2800" b="1" kern="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Further Work</a:t>
            </a:r>
            <a:endParaRPr lang="zh-CN" altLang="en-US" sz="2800" b="1" kern="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90438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46BE08-2D50-42A3-B6BF-8CF56270A2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Data Augmentation Config</a:t>
            </a:r>
            <a:endParaRPr lang="zh-CN" altLang="en-US" dirty="0"/>
          </a:p>
        </p:txBody>
      </p:sp>
      <p:pic>
        <p:nvPicPr>
          <p:cNvPr id="5" name="图片 4" descr="图片包含 蛋糕, 动物, 节肢动物, 室内&#10;&#10;描述已自动生成">
            <a:extLst>
              <a:ext uri="{FF2B5EF4-FFF2-40B4-BE49-F238E27FC236}">
                <a16:creationId xmlns:a16="http://schemas.microsoft.com/office/drawing/2014/main" id="{C393AA2A-4C86-4C73-8730-8A6E809A93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1493" y="1806723"/>
            <a:ext cx="4343400" cy="4343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8" name="矩形 27">
            <a:extLst>
              <a:ext uri="{FF2B5EF4-FFF2-40B4-BE49-F238E27FC236}">
                <a16:creationId xmlns:a16="http://schemas.microsoft.com/office/drawing/2014/main" id="{BF558DC2-7EEF-439A-86BB-3D6B86333D56}"/>
              </a:ext>
            </a:extLst>
          </p:cNvPr>
          <p:cNvSpPr/>
          <p:nvPr/>
        </p:nvSpPr>
        <p:spPr>
          <a:xfrm>
            <a:off x="990153" y="1278924"/>
            <a:ext cx="331693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altLang="zh-CN" sz="2400" kern="0" dirty="0">
                <a:solidFill>
                  <a:srgbClr val="3D4762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Mode “Whole </a:t>
            </a:r>
            <a:r>
              <a:rPr lang="en-GB" altLang="zh-CN" sz="2400" kern="0" dirty="0" err="1">
                <a:solidFill>
                  <a:srgbClr val="3D4762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DataSet</a:t>
            </a:r>
            <a:r>
              <a:rPr lang="en-GB" altLang="zh-CN" sz="2400" kern="0" dirty="0">
                <a:solidFill>
                  <a:srgbClr val="3D4762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”</a:t>
            </a: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8F16CF6B-619A-4B4F-8887-A651FD52B0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7339" y="2518524"/>
            <a:ext cx="2438400" cy="2438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841E978C-CFC0-4974-AD9F-6929A3B328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4400" y="2521098"/>
            <a:ext cx="2438400" cy="2438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03EDC90B-C506-4673-9E2B-BCF6DB09682E}"/>
              </a:ext>
            </a:extLst>
          </p:cNvPr>
          <p:cNvSpPr/>
          <p:nvPr/>
        </p:nvSpPr>
        <p:spPr>
          <a:xfrm>
            <a:off x="990154" y="5412259"/>
            <a:ext cx="4343400" cy="737863"/>
          </a:xfrm>
          <a:prstGeom prst="rect">
            <a:avLst/>
          </a:prstGeom>
          <a:gradFill>
            <a:gsLst>
              <a:gs pos="0">
                <a:schemeClr val="accent2">
                  <a:satMod val="103000"/>
                  <a:lumMod val="102000"/>
                  <a:tint val="94000"/>
                  <a:alpha val="65000"/>
                </a:schemeClr>
              </a:gs>
              <a:gs pos="50000">
                <a:schemeClr val="accent2">
                  <a:satMod val="110000"/>
                  <a:lumMod val="100000"/>
                  <a:shade val="100000"/>
                  <a:alpha val="65000"/>
                </a:schemeClr>
              </a:gs>
              <a:gs pos="100000">
                <a:schemeClr val="accent2">
                  <a:satMod val="120000"/>
                  <a:shade val="78000"/>
                  <a:alpha val="65000"/>
                  <a:lumMod val="100000"/>
                </a:schemeClr>
              </a:gs>
            </a:gsLst>
          </a:gra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anchor="b">
            <a:normAutofit/>
          </a:bodyPr>
          <a:lstStyle/>
          <a:p>
            <a:pPr algn="ctr"/>
            <a:r>
              <a:rPr lang="en-GB" altLang="zh-CN" sz="2000" b="1" kern="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Original</a:t>
            </a:r>
          </a:p>
          <a:p>
            <a:pPr algn="ctr"/>
            <a:r>
              <a:rPr lang="en-GB" altLang="zh-CN" sz="2000" kern="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768×768</a:t>
            </a:r>
            <a:endParaRPr lang="zh-CN" altLang="en-US" sz="2000" kern="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C517F70B-D335-4170-88F7-89132D3E5C56}"/>
              </a:ext>
            </a:extLst>
          </p:cNvPr>
          <p:cNvSpPr/>
          <p:nvPr/>
        </p:nvSpPr>
        <p:spPr>
          <a:xfrm>
            <a:off x="8535739" y="4533089"/>
            <a:ext cx="2438400" cy="426409"/>
          </a:xfrm>
          <a:prstGeom prst="rect">
            <a:avLst/>
          </a:prstGeom>
          <a:gradFill>
            <a:gsLst>
              <a:gs pos="0">
                <a:schemeClr val="accent2">
                  <a:satMod val="103000"/>
                  <a:lumMod val="102000"/>
                  <a:tint val="94000"/>
                  <a:alpha val="65000"/>
                </a:schemeClr>
              </a:gs>
              <a:gs pos="50000">
                <a:schemeClr val="accent2">
                  <a:satMod val="110000"/>
                  <a:lumMod val="100000"/>
                  <a:shade val="100000"/>
                  <a:alpha val="65000"/>
                </a:schemeClr>
              </a:gs>
              <a:gs pos="100000">
                <a:schemeClr val="accent2">
                  <a:satMod val="120000"/>
                  <a:shade val="78000"/>
                  <a:alpha val="65000"/>
                  <a:lumMod val="100000"/>
                </a:schemeClr>
              </a:gs>
            </a:gsLst>
          </a:gra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anchor="b">
            <a:noAutofit/>
          </a:bodyPr>
          <a:lstStyle/>
          <a:p>
            <a:pPr algn="ctr"/>
            <a:r>
              <a:rPr lang="en-GB" altLang="zh-CN" sz="1200" b="1" kern="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Test Set</a:t>
            </a:r>
          </a:p>
          <a:p>
            <a:pPr algn="ctr"/>
            <a:r>
              <a:rPr lang="en-GB" altLang="zh-CN" sz="1200" kern="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256×256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AA0751C5-83DF-4F6D-BB04-73AAC98F3C19}"/>
              </a:ext>
            </a:extLst>
          </p:cNvPr>
          <p:cNvSpPr/>
          <p:nvPr/>
        </p:nvSpPr>
        <p:spPr>
          <a:xfrm>
            <a:off x="6094661" y="4533089"/>
            <a:ext cx="2438400" cy="426409"/>
          </a:xfrm>
          <a:prstGeom prst="rect">
            <a:avLst/>
          </a:prstGeom>
          <a:gradFill>
            <a:gsLst>
              <a:gs pos="0">
                <a:schemeClr val="accent2">
                  <a:satMod val="103000"/>
                  <a:lumMod val="102000"/>
                  <a:tint val="94000"/>
                  <a:alpha val="65000"/>
                </a:schemeClr>
              </a:gs>
              <a:gs pos="50000">
                <a:schemeClr val="accent2">
                  <a:satMod val="110000"/>
                  <a:lumMod val="100000"/>
                  <a:shade val="100000"/>
                  <a:alpha val="65000"/>
                </a:schemeClr>
              </a:gs>
              <a:gs pos="100000">
                <a:schemeClr val="accent2">
                  <a:satMod val="120000"/>
                  <a:shade val="78000"/>
                  <a:alpha val="65000"/>
                  <a:lumMod val="100000"/>
                </a:schemeClr>
              </a:gs>
            </a:gsLst>
          </a:gra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anchor="b">
            <a:noAutofit/>
          </a:bodyPr>
          <a:lstStyle/>
          <a:p>
            <a:pPr algn="ctr"/>
            <a:r>
              <a:rPr lang="en-GB" altLang="zh-CN" sz="1200" b="1" kern="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Training Set</a:t>
            </a:r>
          </a:p>
          <a:p>
            <a:pPr algn="ctr"/>
            <a:r>
              <a:rPr lang="en-GB" altLang="zh-CN" sz="1200" kern="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256×256</a:t>
            </a:r>
          </a:p>
        </p:txBody>
      </p:sp>
      <p:sp>
        <p:nvSpPr>
          <p:cNvPr id="9" name="页脚占位符 8">
            <a:extLst>
              <a:ext uri="{FF2B5EF4-FFF2-40B4-BE49-F238E27FC236}">
                <a16:creationId xmlns:a16="http://schemas.microsoft.com/office/drawing/2014/main" id="{F3C2CE73-77B0-4369-922D-A80A033C1B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Automatic Identification of Ships on Satellite Images</a:t>
            </a:r>
            <a:endParaRPr lang="zh-CN" altLang="en-US" dirty="0"/>
          </a:p>
        </p:txBody>
      </p:sp>
      <p:sp>
        <p:nvSpPr>
          <p:cNvPr id="13" name="灯片编号占位符 12">
            <a:extLst>
              <a:ext uri="{FF2B5EF4-FFF2-40B4-BE49-F238E27FC236}">
                <a16:creationId xmlns:a16="http://schemas.microsoft.com/office/drawing/2014/main" id="{9A76655E-8649-4598-A07B-485BD70C1F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034897-BE47-4E73-BD20-1F97404FF4D4}" type="slidenum">
              <a:rPr lang="zh-CN" altLang="en-US" smtClean="0"/>
              <a:pPr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2591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>
            <a:extLst>
              <a:ext uri="{FF2B5EF4-FFF2-40B4-BE49-F238E27FC236}">
                <a16:creationId xmlns:a16="http://schemas.microsoft.com/office/drawing/2014/main" id="{037B042A-7DB9-41F9-A997-296FAB364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Models Training</a:t>
            </a:r>
            <a:endParaRPr lang="zh-CN" altLang="en-US" dirty="0"/>
          </a:p>
        </p:txBody>
      </p: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8E880D1C-E354-432B-9F4C-3DF276D666D4}"/>
              </a:ext>
            </a:extLst>
          </p:cNvPr>
          <p:cNvGrpSpPr/>
          <p:nvPr/>
        </p:nvGrpSpPr>
        <p:grpSpPr>
          <a:xfrm>
            <a:off x="445775" y="2080145"/>
            <a:ext cx="2060830" cy="2697709"/>
            <a:chOff x="687810" y="2080145"/>
            <a:chExt cx="2447144" cy="2697709"/>
          </a:xfrm>
        </p:grpSpPr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3818D122-C0EA-4DB7-AF65-A5AFA8619D3D}"/>
                </a:ext>
              </a:extLst>
            </p:cNvPr>
            <p:cNvGrpSpPr/>
            <p:nvPr/>
          </p:nvGrpSpPr>
          <p:grpSpPr>
            <a:xfrm>
              <a:off x="687810" y="3032034"/>
              <a:ext cx="2447144" cy="1745820"/>
              <a:chOff x="4069" y="2398293"/>
              <a:chExt cx="2447144" cy="1745820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F39CFD27-924F-4909-91AA-FE36EA6B7BB0}"/>
                  </a:ext>
                </a:extLst>
              </p:cNvPr>
              <p:cNvSpPr/>
              <p:nvPr/>
            </p:nvSpPr>
            <p:spPr>
              <a:xfrm>
                <a:off x="4069" y="2398293"/>
                <a:ext cx="2447144" cy="1745820"/>
              </a:xfrm>
              <a:prstGeom prst="rect">
                <a:avLst/>
              </a:prstGeom>
              <a:ln/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</p:sp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D232866C-7D38-453A-8A4B-4DFA709A2D48}"/>
                  </a:ext>
                </a:extLst>
              </p:cNvPr>
              <p:cNvSpPr txBox="1"/>
              <p:nvPr/>
            </p:nvSpPr>
            <p:spPr>
              <a:xfrm>
                <a:off x="4069" y="2398293"/>
                <a:ext cx="2447144" cy="1745820"/>
              </a:xfrm>
              <a:prstGeom prst="rect">
                <a:avLst/>
              </a:prstGeom>
              <a:ln/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spcFirstLastPara="0" vert="horz" wrap="square" lIns="128016" tIns="128016" rIns="170688" bIns="192024" numCol="1" spcCol="1270" anchor="t" anchorCtr="0">
                <a:noAutofit/>
              </a:bodyPr>
              <a:lstStyle/>
              <a:p>
                <a:pPr marL="0" lvl="1" algn="ctr" defTabSz="106680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</a:pPr>
                <a:r>
                  <a:rPr lang="en-US" altLang="zh-CN" sz="2000" kern="12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AlexNet</a:t>
                </a:r>
                <a:endParaRPr lang="zh-CN" altLang="en-US" sz="2000" kern="1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lvl="1" algn="ctr" defTabSz="106680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</a:pPr>
                <a:r>
                  <a:rPr lang="en-US" altLang="zh-CN" sz="2000" kern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CNN</a:t>
                </a:r>
                <a:endParaRPr lang="zh-CN" altLang="en-US" sz="2000" kern="1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lvl="1" algn="ctr" defTabSz="106680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</a:pPr>
                <a:r>
                  <a:rPr lang="en-US" altLang="zh-CN" sz="2000" kern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VGG</a:t>
                </a:r>
                <a:endParaRPr lang="zh-CN" altLang="en-US" sz="2000" kern="1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lvl="1" algn="ctr" defTabSz="106680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</a:pPr>
                <a:r>
                  <a:rPr lang="en-US" altLang="zh-CN" sz="2000" kern="12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ResNet</a:t>
                </a:r>
                <a:endParaRPr lang="zh-CN" altLang="en-US" sz="2000" kern="1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0CCD9919-C8A2-4A62-9B5A-60E331049BA8}"/>
                </a:ext>
              </a:extLst>
            </p:cNvPr>
            <p:cNvGrpSpPr/>
            <p:nvPr/>
          </p:nvGrpSpPr>
          <p:grpSpPr>
            <a:xfrm>
              <a:off x="687810" y="2080145"/>
              <a:ext cx="2447144" cy="951889"/>
              <a:chOff x="4069" y="1446404"/>
              <a:chExt cx="2447144" cy="951889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</p:grpSpPr>
          <p:sp>
            <p:nvSpPr>
              <p:cNvPr id="37" name="矩形 36">
                <a:extLst>
                  <a:ext uri="{FF2B5EF4-FFF2-40B4-BE49-F238E27FC236}">
                    <a16:creationId xmlns:a16="http://schemas.microsoft.com/office/drawing/2014/main" id="{A09BC91A-0C1C-4ED6-8C42-984626137B94}"/>
                  </a:ext>
                </a:extLst>
              </p:cNvPr>
              <p:cNvSpPr/>
              <p:nvPr/>
            </p:nvSpPr>
            <p:spPr>
              <a:xfrm>
                <a:off x="4069" y="1446404"/>
                <a:ext cx="2447144" cy="951889"/>
              </a:xfrm>
              <a:prstGeom prst="rect">
                <a:avLst/>
              </a:prstGeom>
              <a:ln/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</p:sp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4E3EBF10-22BF-4812-A496-3CBAC9A1F45B}"/>
                  </a:ext>
                </a:extLst>
              </p:cNvPr>
              <p:cNvSpPr txBox="1"/>
              <p:nvPr/>
            </p:nvSpPr>
            <p:spPr>
              <a:xfrm>
                <a:off x="4069" y="1446404"/>
                <a:ext cx="2447144" cy="951889"/>
              </a:xfrm>
              <a:prstGeom prst="rect">
                <a:avLst/>
              </a:prstGeom>
              <a:ln/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spcFirstLastPara="0" vert="horz" wrap="square" lIns="170688" tIns="97536" rIns="170688" bIns="97536" numCol="1" spcCol="1270" anchor="ctr" anchorCtr="0">
                <a:noAutofit/>
              </a:bodyPr>
              <a:lstStyle/>
              <a:p>
                <a:pPr marL="0" lvl="0" indent="0" algn="ctr" defTabSz="10668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altLang="zh-CN" sz="2400" kern="12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rial" panose="020B0604020202020204" pitchFamily="34" charset="0"/>
                    <a:cs typeface="Arial" panose="020B0604020202020204" pitchFamily="34" charset="0"/>
                  </a:rPr>
                  <a:t>4 Types</a:t>
                </a:r>
                <a:endParaRPr lang="zh-CN" altLang="en-US" sz="2400" kern="1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AFCB958D-72F8-4CB9-97C3-093F2C8EC8FF}"/>
              </a:ext>
            </a:extLst>
          </p:cNvPr>
          <p:cNvGrpSpPr/>
          <p:nvPr/>
        </p:nvGrpSpPr>
        <p:grpSpPr>
          <a:xfrm>
            <a:off x="2755680" y="2080145"/>
            <a:ext cx="2060830" cy="2697709"/>
            <a:chOff x="3477555" y="2080145"/>
            <a:chExt cx="2447144" cy="2697709"/>
          </a:xfrm>
        </p:grpSpPr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B10BE08E-8BD6-46EC-B15D-369693C21F81}"/>
                </a:ext>
              </a:extLst>
            </p:cNvPr>
            <p:cNvGrpSpPr/>
            <p:nvPr/>
          </p:nvGrpSpPr>
          <p:grpSpPr>
            <a:xfrm>
              <a:off x="3477555" y="3032034"/>
              <a:ext cx="2447144" cy="1745820"/>
              <a:chOff x="2793814" y="2398293"/>
              <a:chExt cx="2447144" cy="1745820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A4FE80D5-A797-43D8-BEAB-AD35D08911F5}"/>
                  </a:ext>
                </a:extLst>
              </p:cNvPr>
              <p:cNvSpPr/>
              <p:nvPr/>
            </p:nvSpPr>
            <p:spPr>
              <a:xfrm>
                <a:off x="2793814" y="2398293"/>
                <a:ext cx="2447144" cy="1745820"/>
              </a:xfrm>
              <a:prstGeom prst="rect">
                <a:avLst/>
              </a:prstGeom>
              <a:ln/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</p:sp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A44B1834-304F-4C64-B706-63C0E75BFB22}"/>
                  </a:ext>
                </a:extLst>
              </p:cNvPr>
              <p:cNvSpPr txBox="1"/>
              <p:nvPr/>
            </p:nvSpPr>
            <p:spPr>
              <a:xfrm>
                <a:off x="2793814" y="2398293"/>
                <a:ext cx="2447144" cy="1745820"/>
              </a:xfrm>
              <a:prstGeom prst="rect">
                <a:avLst/>
              </a:prstGeom>
              <a:ln/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spcFirstLastPara="0" vert="horz" wrap="square" lIns="128016" tIns="128016" rIns="170688" bIns="192024" numCol="1" spcCol="1270" anchor="t" anchorCtr="0">
                <a:noAutofit/>
              </a:bodyPr>
              <a:lstStyle/>
              <a:p>
                <a:pPr marL="0" lvl="1" algn="ctr" defTabSz="106680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</a:pPr>
                <a:r>
                  <a:rPr lang="en-US" altLang="zh-CN" sz="2000" kern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See next slide</a:t>
                </a:r>
                <a:endParaRPr lang="zh-CN" altLang="en-US" sz="2000" kern="1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3437D2C1-AAFB-45BA-9789-AA8F4E425E23}"/>
                </a:ext>
              </a:extLst>
            </p:cNvPr>
            <p:cNvGrpSpPr/>
            <p:nvPr/>
          </p:nvGrpSpPr>
          <p:grpSpPr>
            <a:xfrm>
              <a:off x="3477555" y="2080145"/>
              <a:ext cx="2447144" cy="951889"/>
              <a:chOff x="2793814" y="1446404"/>
              <a:chExt cx="2447144" cy="951889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</p:grpSpPr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CBE18073-641F-48D5-A147-1571F30D4C01}"/>
                  </a:ext>
                </a:extLst>
              </p:cNvPr>
              <p:cNvSpPr/>
              <p:nvPr/>
            </p:nvSpPr>
            <p:spPr>
              <a:xfrm>
                <a:off x="2793814" y="1446404"/>
                <a:ext cx="2447144" cy="951889"/>
              </a:xfrm>
              <a:prstGeom prst="rect">
                <a:avLst/>
              </a:prstGeom>
              <a:ln/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</p:sp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5D133CD9-EDCF-4855-8A5A-F7C3B411CD8B}"/>
                  </a:ext>
                </a:extLst>
              </p:cNvPr>
              <p:cNvSpPr txBox="1"/>
              <p:nvPr/>
            </p:nvSpPr>
            <p:spPr>
              <a:xfrm>
                <a:off x="2793814" y="1446404"/>
                <a:ext cx="2447144" cy="951889"/>
              </a:xfrm>
              <a:prstGeom prst="rect">
                <a:avLst/>
              </a:prstGeom>
              <a:ln/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spcFirstLastPara="0" vert="horz" wrap="square" lIns="170688" tIns="97536" rIns="170688" bIns="97536" numCol="1" spcCol="1270" anchor="ctr" anchorCtr="0">
                <a:noAutofit/>
              </a:bodyPr>
              <a:lstStyle/>
              <a:p>
                <a:pPr marL="0" lvl="0" indent="0" algn="ctr" defTabSz="10668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altLang="zh-CN" sz="2400" kern="12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rial" panose="020B0604020202020204" pitchFamily="34" charset="0"/>
                    <a:cs typeface="Arial" panose="020B0604020202020204" pitchFamily="34" charset="0"/>
                  </a:rPr>
                  <a:t>9 Models</a:t>
                </a:r>
                <a:endParaRPr lang="zh-CN" altLang="en-US" sz="2400" kern="1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09664C98-F36F-4D5C-BFC3-0F09C3FC140A}"/>
              </a:ext>
            </a:extLst>
          </p:cNvPr>
          <p:cNvGrpSpPr/>
          <p:nvPr/>
        </p:nvGrpSpPr>
        <p:grpSpPr>
          <a:xfrm>
            <a:off x="5065585" y="2080145"/>
            <a:ext cx="2060830" cy="2697709"/>
            <a:chOff x="6267300" y="2080145"/>
            <a:chExt cx="2447144" cy="2697709"/>
          </a:xfrm>
        </p:grpSpPr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C3C424E8-1BFF-40C8-B761-E3687585CD43}"/>
                </a:ext>
              </a:extLst>
            </p:cNvPr>
            <p:cNvGrpSpPr/>
            <p:nvPr/>
          </p:nvGrpSpPr>
          <p:grpSpPr>
            <a:xfrm>
              <a:off x="6267300" y="3032034"/>
              <a:ext cx="2447144" cy="1745820"/>
              <a:chOff x="5583559" y="2398293"/>
              <a:chExt cx="2447144" cy="1745820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79CF2FAD-3CBE-404A-B569-85FBF8AEC525}"/>
                  </a:ext>
                </a:extLst>
              </p:cNvPr>
              <p:cNvSpPr/>
              <p:nvPr/>
            </p:nvSpPr>
            <p:spPr>
              <a:xfrm>
                <a:off x="5583559" y="2398293"/>
                <a:ext cx="2447144" cy="1745820"/>
              </a:xfrm>
              <a:prstGeom prst="rect">
                <a:avLst/>
              </a:prstGeom>
              <a:ln/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</p:sp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89BD1A76-B7F4-48D2-8AC7-B458390920C8}"/>
                  </a:ext>
                </a:extLst>
              </p:cNvPr>
              <p:cNvSpPr txBox="1"/>
              <p:nvPr/>
            </p:nvSpPr>
            <p:spPr>
              <a:xfrm>
                <a:off x="5583559" y="2398293"/>
                <a:ext cx="2447144" cy="1745820"/>
              </a:xfrm>
              <a:prstGeom prst="rect">
                <a:avLst/>
              </a:prstGeom>
              <a:ln/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spcFirstLastPara="0" vert="horz" wrap="square" lIns="128016" tIns="128016" rIns="170688" bIns="192024" numCol="1" spcCol="1270" anchor="t" anchorCtr="0">
                <a:noAutofit/>
              </a:bodyPr>
              <a:lstStyle/>
              <a:p>
                <a:pPr marL="0" lvl="1" algn="ctr" defTabSz="106680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</a:pPr>
                <a:r>
                  <a:rPr lang="en-US" altLang="zh-CN" sz="2000" kern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From 02/2019</a:t>
                </a:r>
                <a:endParaRPr lang="zh-CN" altLang="en-US" sz="2000" kern="1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lvl="1" algn="ctr" defTabSz="106680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</a:pPr>
                <a:r>
                  <a:rPr lang="en-US" altLang="zh-CN" sz="2000" kern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To 04/2019</a:t>
                </a:r>
                <a:endParaRPr lang="zh-CN" altLang="en-US" sz="2000" kern="1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99F7363E-FCAE-4A2B-9031-A1401A14DA13}"/>
                </a:ext>
              </a:extLst>
            </p:cNvPr>
            <p:cNvGrpSpPr/>
            <p:nvPr/>
          </p:nvGrpSpPr>
          <p:grpSpPr>
            <a:xfrm>
              <a:off x="6267300" y="2080145"/>
              <a:ext cx="2447144" cy="951889"/>
              <a:chOff x="5583559" y="1446404"/>
              <a:chExt cx="2447144" cy="951889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</p:grpSpPr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DE06BFC4-DA21-4DAA-82F0-A9E0FA0E33C5}"/>
                  </a:ext>
                </a:extLst>
              </p:cNvPr>
              <p:cNvSpPr/>
              <p:nvPr/>
            </p:nvSpPr>
            <p:spPr>
              <a:xfrm>
                <a:off x="5583559" y="1446404"/>
                <a:ext cx="2447144" cy="951889"/>
              </a:xfrm>
              <a:prstGeom prst="rect">
                <a:avLst/>
              </a:prstGeom>
              <a:ln/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</p:sp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5137CC59-79A9-46B0-AFB6-0FA3F1488917}"/>
                  </a:ext>
                </a:extLst>
              </p:cNvPr>
              <p:cNvSpPr txBox="1"/>
              <p:nvPr/>
            </p:nvSpPr>
            <p:spPr>
              <a:xfrm>
                <a:off x="5583559" y="1446404"/>
                <a:ext cx="2447144" cy="951889"/>
              </a:xfrm>
              <a:prstGeom prst="rect">
                <a:avLst/>
              </a:prstGeom>
              <a:ln/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spcFirstLastPara="0" vert="horz" wrap="square" lIns="170688" tIns="97536" rIns="170688" bIns="97536" numCol="1" spcCol="1270" anchor="ctr" anchorCtr="0">
                <a:noAutofit/>
              </a:bodyPr>
              <a:lstStyle/>
              <a:p>
                <a:pPr marL="0" lvl="0" indent="0" algn="ctr" defTabSz="10668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altLang="zh-CN" sz="2400" kern="12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rial" panose="020B0604020202020204" pitchFamily="34" charset="0"/>
                    <a:cs typeface="Arial" panose="020B0604020202020204" pitchFamily="34" charset="0"/>
                  </a:rPr>
                  <a:t>30+ Training Times</a:t>
                </a:r>
                <a:endParaRPr lang="zh-CN" altLang="en-US" sz="2400" kern="1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7B04E26B-2305-41FF-9AD5-31E99665B992}"/>
              </a:ext>
            </a:extLst>
          </p:cNvPr>
          <p:cNvGrpSpPr/>
          <p:nvPr/>
        </p:nvGrpSpPr>
        <p:grpSpPr>
          <a:xfrm>
            <a:off x="7375490" y="2080145"/>
            <a:ext cx="2060830" cy="2697709"/>
            <a:chOff x="9057045" y="2080145"/>
            <a:chExt cx="2447144" cy="2697709"/>
          </a:xfrm>
        </p:grpSpPr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8F571BBA-29E8-4108-85D0-9DF6CB9ED45B}"/>
                </a:ext>
              </a:extLst>
            </p:cNvPr>
            <p:cNvGrpSpPr/>
            <p:nvPr/>
          </p:nvGrpSpPr>
          <p:grpSpPr>
            <a:xfrm>
              <a:off x="9057045" y="3032034"/>
              <a:ext cx="2447144" cy="1745820"/>
              <a:chOff x="8373304" y="2398293"/>
              <a:chExt cx="2447144" cy="1745820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066EBAA1-0167-474D-B2E1-D10105363981}"/>
                  </a:ext>
                </a:extLst>
              </p:cNvPr>
              <p:cNvSpPr/>
              <p:nvPr/>
            </p:nvSpPr>
            <p:spPr>
              <a:xfrm>
                <a:off x="8373304" y="2398293"/>
                <a:ext cx="2447144" cy="1745820"/>
              </a:xfrm>
              <a:prstGeom prst="rect">
                <a:avLst/>
              </a:prstGeom>
              <a:ln/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</p:sp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64CB1B21-BB92-42B1-8855-AB523B88A128}"/>
                  </a:ext>
                </a:extLst>
              </p:cNvPr>
              <p:cNvSpPr txBox="1"/>
              <p:nvPr/>
            </p:nvSpPr>
            <p:spPr>
              <a:xfrm>
                <a:off x="8373304" y="2398293"/>
                <a:ext cx="2447144" cy="1745820"/>
              </a:xfrm>
              <a:prstGeom prst="rect">
                <a:avLst/>
              </a:prstGeom>
              <a:ln/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spcFirstLastPara="0" vert="horz" wrap="square" lIns="128016" tIns="128016" rIns="170688" bIns="192024" numCol="1" spcCol="1270" anchor="t" anchorCtr="0">
                <a:noAutofit/>
              </a:bodyPr>
              <a:lstStyle/>
              <a:p>
                <a:pPr marL="0" lvl="1" algn="ctr" defTabSz="106680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</a:pPr>
                <a:r>
                  <a:rPr lang="en-US" altLang="zh-CN" sz="2000" kern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  <a:endParaRPr lang="zh-CN" altLang="en-US" sz="2000" kern="1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lvl="1" algn="ctr" defTabSz="106680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</a:pPr>
                <a:r>
                  <a:rPr lang="en-US" altLang="zh-CN" sz="2000" kern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100</a:t>
                </a:r>
                <a:endParaRPr lang="zh-CN" altLang="en-US" sz="2000" kern="1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lvl="1" algn="ctr" defTabSz="106680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</a:pPr>
                <a:r>
                  <a:rPr lang="en-US" altLang="zh-CN" sz="2000" kern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250</a:t>
                </a:r>
                <a:endParaRPr lang="zh-CN" altLang="en-US" sz="2000" kern="1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lvl="1" algn="ctr" defTabSz="106680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</a:pPr>
                <a:r>
                  <a:rPr lang="en-US" altLang="zh-CN" sz="2000" kern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1000</a:t>
                </a:r>
                <a:endParaRPr lang="zh-CN" altLang="en-US" sz="2000" kern="1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EF41F2A0-4584-4EAD-B2EE-408AB8B40B27}"/>
                </a:ext>
              </a:extLst>
            </p:cNvPr>
            <p:cNvGrpSpPr/>
            <p:nvPr/>
          </p:nvGrpSpPr>
          <p:grpSpPr>
            <a:xfrm>
              <a:off x="9057045" y="2080145"/>
              <a:ext cx="2447144" cy="951889"/>
              <a:chOff x="8373304" y="1446404"/>
              <a:chExt cx="2447144" cy="951889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</p:grpSpPr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18028D29-F279-41F7-869E-86726B961DF4}"/>
                  </a:ext>
                </a:extLst>
              </p:cNvPr>
              <p:cNvSpPr/>
              <p:nvPr/>
            </p:nvSpPr>
            <p:spPr>
              <a:xfrm>
                <a:off x="8373304" y="1446404"/>
                <a:ext cx="2447144" cy="951889"/>
              </a:xfrm>
              <a:prstGeom prst="rect">
                <a:avLst/>
              </a:prstGeom>
              <a:ln/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</p:sp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21C310F6-FF47-4DA2-BA46-B24FB550B12B}"/>
                  </a:ext>
                </a:extLst>
              </p:cNvPr>
              <p:cNvSpPr txBox="1"/>
              <p:nvPr/>
            </p:nvSpPr>
            <p:spPr>
              <a:xfrm>
                <a:off x="8373304" y="1446404"/>
                <a:ext cx="2447144" cy="951889"/>
              </a:xfrm>
              <a:prstGeom prst="rect">
                <a:avLst/>
              </a:prstGeom>
              <a:ln/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spcFirstLastPara="0" vert="horz" wrap="square" lIns="170688" tIns="97536" rIns="170688" bIns="97536" numCol="1" spcCol="1270" anchor="ctr" anchorCtr="0">
                <a:noAutofit/>
              </a:bodyPr>
              <a:lstStyle/>
              <a:p>
                <a:pPr marL="0" lvl="0" indent="0" algn="ctr" defTabSz="10668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altLang="zh-CN" sz="2400" kern="12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rial" panose="020B0604020202020204" pitchFamily="34" charset="0"/>
                    <a:cs typeface="Arial" panose="020B0604020202020204" pitchFamily="34" charset="0"/>
                  </a:rPr>
                  <a:t>Batch Size Setup</a:t>
                </a:r>
                <a:endParaRPr lang="zh-CN" altLang="en-US" sz="2400" kern="1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37F4B4AF-52F4-4816-8B66-B656792A7929}"/>
              </a:ext>
            </a:extLst>
          </p:cNvPr>
          <p:cNvGrpSpPr/>
          <p:nvPr/>
        </p:nvGrpSpPr>
        <p:grpSpPr>
          <a:xfrm>
            <a:off x="9685395" y="2080145"/>
            <a:ext cx="2060830" cy="2697709"/>
            <a:chOff x="9399646" y="2080145"/>
            <a:chExt cx="2447144" cy="2697709"/>
          </a:xfrm>
        </p:grpSpPr>
        <p:grpSp>
          <p:nvGrpSpPr>
            <p:cNvPr id="39" name="组合 38">
              <a:extLst>
                <a:ext uri="{FF2B5EF4-FFF2-40B4-BE49-F238E27FC236}">
                  <a16:creationId xmlns:a16="http://schemas.microsoft.com/office/drawing/2014/main" id="{3B0F079F-4097-4B71-896A-F3AA66C17CE0}"/>
                </a:ext>
              </a:extLst>
            </p:cNvPr>
            <p:cNvGrpSpPr/>
            <p:nvPr/>
          </p:nvGrpSpPr>
          <p:grpSpPr>
            <a:xfrm>
              <a:off x="9399646" y="3032034"/>
              <a:ext cx="2447144" cy="1745820"/>
              <a:chOff x="8373304" y="2398293"/>
              <a:chExt cx="2447144" cy="1745820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C2EE3522-D182-4928-A8D0-D5424171BDCF}"/>
                  </a:ext>
                </a:extLst>
              </p:cNvPr>
              <p:cNvSpPr/>
              <p:nvPr/>
            </p:nvSpPr>
            <p:spPr>
              <a:xfrm>
                <a:off x="8373304" y="2398293"/>
                <a:ext cx="2447144" cy="1745820"/>
              </a:xfrm>
              <a:prstGeom prst="rect">
                <a:avLst/>
              </a:prstGeom>
              <a:ln/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</p:sp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FD17D76C-6243-4C26-B6AC-E99443FC7241}"/>
                  </a:ext>
                </a:extLst>
              </p:cNvPr>
              <p:cNvSpPr txBox="1"/>
              <p:nvPr/>
            </p:nvSpPr>
            <p:spPr>
              <a:xfrm>
                <a:off x="8373304" y="2398293"/>
                <a:ext cx="2447144" cy="1745820"/>
              </a:xfrm>
              <a:prstGeom prst="rect">
                <a:avLst/>
              </a:prstGeom>
              <a:ln/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spcFirstLastPara="0" vert="horz" wrap="square" lIns="128016" tIns="128016" rIns="170688" bIns="192024" numCol="1" spcCol="1270" anchor="t" anchorCtr="0">
                <a:noAutofit/>
              </a:bodyPr>
              <a:lstStyle/>
              <a:p>
                <a:pPr marL="0" lvl="1" algn="ctr" defTabSz="106680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</a:pPr>
                <a:r>
                  <a:rPr lang="en-US" altLang="zh-CN" sz="2000" kern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20 times for all models</a:t>
                </a:r>
                <a:endParaRPr lang="zh-CN" altLang="en-US" sz="2000" kern="1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42" name="组合 41">
              <a:extLst>
                <a:ext uri="{FF2B5EF4-FFF2-40B4-BE49-F238E27FC236}">
                  <a16:creationId xmlns:a16="http://schemas.microsoft.com/office/drawing/2014/main" id="{534FD5B4-CD21-4414-9839-6660EEF726F5}"/>
                </a:ext>
              </a:extLst>
            </p:cNvPr>
            <p:cNvGrpSpPr/>
            <p:nvPr/>
          </p:nvGrpSpPr>
          <p:grpSpPr>
            <a:xfrm>
              <a:off x="9399646" y="2080145"/>
              <a:ext cx="2447144" cy="951889"/>
              <a:chOff x="8373304" y="1446404"/>
              <a:chExt cx="2447144" cy="951889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</p:grpSpPr>
          <p:sp>
            <p:nvSpPr>
              <p:cNvPr id="43" name="矩形 42">
                <a:extLst>
                  <a:ext uri="{FF2B5EF4-FFF2-40B4-BE49-F238E27FC236}">
                    <a16:creationId xmlns:a16="http://schemas.microsoft.com/office/drawing/2014/main" id="{CEE3B58E-5256-4C46-AB17-B9C5D1A0BACD}"/>
                  </a:ext>
                </a:extLst>
              </p:cNvPr>
              <p:cNvSpPr/>
              <p:nvPr/>
            </p:nvSpPr>
            <p:spPr>
              <a:xfrm>
                <a:off x="8373304" y="1446404"/>
                <a:ext cx="2447144" cy="951889"/>
              </a:xfrm>
              <a:prstGeom prst="rect">
                <a:avLst/>
              </a:prstGeom>
              <a:ln/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</p:sp>
          <p:sp>
            <p:nvSpPr>
              <p:cNvPr id="44" name="文本框 43">
                <a:extLst>
                  <a:ext uri="{FF2B5EF4-FFF2-40B4-BE49-F238E27FC236}">
                    <a16:creationId xmlns:a16="http://schemas.microsoft.com/office/drawing/2014/main" id="{FAF20925-6F40-48E0-9481-D5C3D3CC5D32}"/>
                  </a:ext>
                </a:extLst>
              </p:cNvPr>
              <p:cNvSpPr txBox="1"/>
              <p:nvPr/>
            </p:nvSpPr>
            <p:spPr>
              <a:xfrm>
                <a:off x="8373304" y="1446404"/>
                <a:ext cx="2447144" cy="951889"/>
              </a:xfrm>
              <a:prstGeom prst="rect">
                <a:avLst/>
              </a:prstGeom>
              <a:ln/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spcFirstLastPara="0" vert="horz" wrap="square" lIns="170688" tIns="97536" rIns="170688" bIns="97536" numCol="1" spcCol="1270" anchor="ctr" anchorCtr="0">
                <a:noAutofit/>
              </a:bodyPr>
              <a:lstStyle/>
              <a:p>
                <a:pPr marL="0" lvl="0" indent="0" algn="ctr" defTabSz="10668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altLang="zh-CN" sz="2400" kern="12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rial" panose="020B0604020202020204" pitchFamily="34" charset="0"/>
                    <a:cs typeface="Arial" panose="020B0604020202020204" pitchFamily="34" charset="0"/>
                  </a:rPr>
                  <a:t>Epoch Setup</a:t>
                </a:r>
                <a:endParaRPr lang="zh-CN" altLang="en-US" sz="2400" kern="1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51" name="标题 2">
            <a:extLst>
              <a:ext uri="{FF2B5EF4-FFF2-40B4-BE49-F238E27FC236}">
                <a16:creationId xmlns:a16="http://schemas.microsoft.com/office/drawing/2014/main" id="{7B24238A-EAB6-4A86-A017-DD2939565A4C}"/>
              </a:ext>
            </a:extLst>
          </p:cNvPr>
          <p:cNvSpPr txBox="1">
            <a:spLocks/>
          </p:cNvSpPr>
          <p:nvPr/>
        </p:nvSpPr>
        <p:spPr>
          <a:xfrm>
            <a:off x="3882111" y="780484"/>
            <a:ext cx="4427778" cy="381088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400" b="1" i="0" kern="0" cap="none" baseline="0" dirty="0">
                <a:solidFill>
                  <a:srgbClr val="3D476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defRPr>
            </a:lvl1pPr>
          </a:lstStyle>
          <a:p>
            <a:r>
              <a:rPr lang="en-US" altLang="zh-CN" b="0" dirty="0"/>
              <a:t>Nutshell</a:t>
            </a:r>
            <a:endParaRPr lang="en-US" b="0" dirty="0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245B87ED-00AA-4104-AF81-82BDF720F6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Automatic Identification of Ships on Satellite Images</a:t>
            </a:r>
            <a:endParaRPr lang="zh-CN" altLang="en-US" dirty="0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14CE1BDB-46F3-4A56-ACDC-A898E723FD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034897-BE47-4E73-BD20-1F97404FF4D4}" type="slidenum">
              <a:rPr lang="zh-CN" altLang="en-US" smtClean="0"/>
              <a:pPr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5186105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1EBF34-7FF2-4A77-B3D1-89E25BD4B4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Models Training</a:t>
            </a:r>
            <a:endParaRPr lang="zh-CN" altLang="en-US" dirty="0"/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BBC4FE0D-5243-4470-880F-E3E20C4808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2861375"/>
              </p:ext>
            </p:extLst>
          </p:nvPr>
        </p:nvGraphicFramePr>
        <p:xfrm>
          <a:off x="838200" y="2747623"/>
          <a:ext cx="10515600" cy="3017520"/>
        </p:xfrm>
        <a:graphic>
          <a:graphicData uri="http://schemas.openxmlformats.org/drawingml/2006/table">
            <a:tbl>
              <a:tblPr firstRow="1" firstCol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{10A1B5D5-9B99-4C35-A422-299274C87663}</a:tableStyleId>
              </a:tblPr>
              <a:tblGrid>
                <a:gridCol w="2407508">
                  <a:extLst>
                    <a:ext uri="{9D8B030D-6E8A-4147-A177-3AD203B41FA5}">
                      <a16:colId xmlns:a16="http://schemas.microsoft.com/office/drawing/2014/main" val="1624419931"/>
                    </a:ext>
                  </a:extLst>
                </a:gridCol>
                <a:gridCol w="2027023">
                  <a:extLst>
                    <a:ext uri="{9D8B030D-6E8A-4147-A177-3AD203B41FA5}">
                      <a16:colId xmlns:a16="http://schemas.microsoft.com/office/drawing/2014/main" val="1168905166"/>
                    </a:ext>
                  </a:extLst>
                </a:gridCol>
                <a:gridCol w="2027023">
                  <a:extLst>
                    <a:ext uri="{9D8B030D-6E8A-4147-A177-3AD203B41FA5}">
                      <a16:colId xmlns:a16="http://schemas.microsoft.com/office/drawing/2014/main" val="1626153261"/>
                    </a:ext>
                  </a:extLst>
                </a:gridCol>
                <a:gridCol w="2027023">
                  <a:extLst>
                    <a:ext uri="{9D8B030D-6E8A-4147-A177-3AD203B41FA5}">
                      <a16:colId xmlns:a16="http://schemas.microsoft.com/office/drawing/2014/main" val="2186156343"/>
                    </a:ext>
                  </a:extLst>
                </a:gridCol>
                <a:gridCol w="2027023">
                  <a:extLst>
                    <a:ext uri="{9D8B030D-6E8A-4147-A177-3AD203B41FA5}">
                      <a16:colId xmlns:a16="http://schemas.microsoft.com/office/drawing/2014/main" val="4162535149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1800" kern="5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Model Name</a:t>
                      </a:r>
                      <a:endParaRPr lang="zh-CN" sz="1800" kern="5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DejaVu Sans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1800" kern="5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Training Approach</a:t>
                      </a:r>
                      <a:endParaRPr lang="zh-CN" sz="1800" kern="5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DejaVu Sans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1800" kern="5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#Total Parameters</a:t>
                      </a:r>
                      <a:endParaRPr lang="zh-CN" sz="1800" kern="5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DejaVu Sans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1800" kern="5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#Trainable Parameters</a:t>
                      </a:r>
                      <a:endParaRPr lang="zh-CN" sz="1800" kern="5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DejaVu Sans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1800" kern="5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Name Postfix</a:t>
                      </a:r>
                      <a:endParaRPr lang="zh-CN" sz="1800" kern="5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DejaVu Sans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9859560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1800" b="0" kern="5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AlexNet</a:t>
                      </a:r>
                      <a:endParaRPr lang="zh-CN" sz="1800" b="0" kern="50" dirty="0">
                        <a:effectLst/>
                        <a:latin typeface="Arial" panose="020B0604020202020204" pitchFamily="34" charset="0"/>
                        <a:ea typeface="DejaVu Sans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1800" kern="5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Traditional</a:t>
                      </a:r>
                      <a:endParaRPr lang="zh-CN" sz="1800" kern="50" dirty="0">
                        <a:effectLst/>
                        <a:latin typeface="Arial" panose="020B0604020202020204" pitchFamily="34" charset="0"/>
                        <a:ea typeface="DejaVu Sans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1800" kern="5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58,285,441</a:t>
                      </a:r>
                      <a:endParaRPr lang="zh-CN" sz="1800" kern="50">
                        <a:effectLst/>
                        <a:latin typeface="Arial" panose="020B0604020202020204" pitchFamily="34" charset="0"/>
                        <a:ea typeface="DejaVu Sans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1800" kern="5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58,285,441</a:t>
                      </a:r>
                      <a:endParaRPr lang="zh-CN" sz="1800" kern="50">
                        <a:effectLst/>
                        <a:latin typeface="Arial" panose="020B0604020202020204" pitchFamily="34" charset="0"/>
                        <a:ea typeface="DejaVu Sans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1800" kern="5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/</a:t>
                      </a:r>
                      <a:endParaRPr lang="zh-CN" sz="1800" kern="50" dirty="0">
                        <a:effectLst/>
                        <a:latin typeface="Arial" panose="020B0604020202020204" pitchFamily="34" charset="0"/>
                        <a:ea typeface="DejaVu Sans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8179394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1800" b="0" kern="5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AlexNetMod_D</a:t>
                      </a:r>
                      <a:endParaRPr lang="zh-CN" sz="1800" b="0" kern="50" dirty="0">
                        <a:effectLst/>
                        <a:latin typeface="Arial" panose="020B0604020202020204" pitchFamily="34" charset="0"/>
                        <a:ea typeface="DejaVu Sans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1800" kern="5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Traditional</a:t>
                      </a:r>
                      <a:endParaRPr lang="zh-CN" sz="1800" kern="50" dirty="0">
                        <a:effectLst/>
                        <a:latin typeface="Arial" panose="020B0604020202020204" pitchFamily="34" charset="0"/>
                        <a:ea typeface="DejaVu Sans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1800" kern="5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4,943,617</a:t>
                      </a:r>
                      <a:endParaRPr lang="zh-CN" sz="1800" kern="50" dirty="0">
                        <a:effectLst/>
                        <a:latin typeface="Arial" panose="020B0604020202020204" pitchFamily="34" charset="0"/>
                        <a:ea typeface="DejaVu Sans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1800" kern="5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4,943,617</a:t>
                      </a:r>
                      <a:endParaRPr lang="zh-CN" sz="1800" kern="50">
                        <a:effectLst/>
                        <a:latin typeface="Arial" panose="020B0604020202020204" pitchFamily="34" charset="0"/>
                        <a:ea typeface="DejaVu Sans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1800" kern="5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Mod_D</a:t>
                      </a:r>
                      <a:endParaRPr lang="zh-CN" sz="1800" kern="50">
                        <a:effectLst/>
                        <a:latin typeface="Arial" panose="020B0604020202020204" pitchFamily="34" charset="0"/>
                        <a:ea typeface="DejaVu Sans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7036987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1800" b="0" kern="5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AlexNetMod_D_F</a:t>
                      </a:r>
                      <a:endParaRPr lang="zh-CN" sz="1800" b="0" kern="50" dirty="0">
                        <a:effectLst/>
                        <a:latin typeface="Arial" panose="020B0604020202020204" pitchFamily="34" charset="0"/>
                        <a:ea typeface="DejaVu Sans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1800" kern="5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Traditional</a:t>
                      </a:r>
                      <a:endParaRPr lang="zh-CN" sz="1800" kern="50" dirty="0">
                        <a:effectLst/>
                        <a:latin typeface="Arial" panose="020B0604020202020204" pitchFamily="34" charset="0"/>
                        <a:ea typeface="DejaVu Sans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1800" kern="5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552,673</a:t>
                      </a:r>
                      <a:endParaRPr lang="zh-CN" sz="1800" kern="50" dirty="0">
                        <a:effectLst/>
                        <a:latin typeface="Arial" panose="020B0604020202020204" pitchFamily="34" charset="0"/>
                        <a:ea typeface="DejaVu Sans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1800" kern="5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552,673</a:t>
                      </a:r>
                      <a:endParaRPr lang="zh-CN" sz="1800" kern="50">
                        <a:effectLst/>
                        <a:latin typeface="Arial" panose="020B0604020202020204" pitchFamily="34" charset="0"/>
                        <a:ea typeface="DejaVu Sans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1800" kern="5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Mod_D_F</a:t>
                      </a:r>
                      <a:endParaRPr lang="zh-CN" sz="1800" kern="50">
                        <a:effectLst/>
                        <a:latin typeface="Arial" panose="020B0604020202020204" pitchFamily="34" charset="0"/>
                        <a:ea typeface="DejaVu Sans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3455695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1800" b="0" kern="5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AlexNetMod_D_F_KS</a:t>
                      </a:r>
                      <a:endParaRPr lang="zh-CN" sz="1800" b="0" kern="50" dirty="0">
                        <a:effectLst/>
                        <a:latin typeface="Arial" panose="020B0604020202020204" pitchFamily="34" charset="0"/>
                        <a:ea typeface="DejaVu Sans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1800" kern="5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Traditional</a:t>
                      </a:r>
                      <a:endParaRPr lang="zh-CN" sz="1800" kern="50" dirty="0">
                        <a:effectLst/>
                        <a:latin typeface="Arial" panose="020B0604020202020204" pitchFamily="34" charset="0"/>
                        <a:ea typeface="DejaVu Sans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1800" kern="5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7,597,921</a:t>
                      </a:r>
                      <a:endParaRPr lang="zh-CN" sz="1800" kern="50" dirty="0">
                        <a:effectLst/>
                        <a:latin typeface="Arial" panose="020B0604020202020204" pitchFamily="34" charset="0"/>
                        <a:ea typeface="DejaVu Sans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1800" kern="5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7,597,921</a:t>
                      </a:r>
                      <a:endParaRPr lang="zh-CN" sz="1800" kern="50">
                        <a:effectLst/>
                        <a:latin typeface="Arial" panose="020B0604020202020204" pitchFamily="34" charset="0"/>
                        <a:ea typeface="DejaVu Sans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1800" kern="5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Mod_D_F_KS</a:t>
                      </a:r>
                      <a:endParaRPr lang="zh-CN" sz="1800" kern="50">
                        <a:effectLst/>
                        <a:latin typeface="Arial" panose="020B0604020202020204" pitchFamily="34" charset="0"/>
                        <a:ea typeface="DejaVu Sans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4425868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1800" b="0" kern="5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CNNBenchmark</a:t>
                      </a:r>
                      <a:endParaRPr lang="zh-CN" sz="1800" b="0" kern="50" dirty="0">
                        <a:effectLst/>
                        <a:latin typeface="Arial" panose="020B0604020202020204" pitchFamily="34" charset="0"/>
                        <a:ea typeface="DejaVu Sans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1800" kern="5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Traditional</a:t>
                      </a:r>
                      <a:endParaRPr lang="zh-CN" sz="1800" kern="50">
                        <a:effectLst/>
                        <a:latin typeface="Arial" panose="020B0604020202020204" pitchFamily="34" charset="0"/>
                        <a:ea typeface="DejaVu Sans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1800" kern="5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3,706,049</a:t>
                      </a:r>
                      <a:endParaRPr lang="zh-CN" sz="1800" kern="50" dirty="0">
                        <a:effectLst/>
                        <a:latin typeface="Arial" panose="020B0604020202020204" pitchFamily="34" charset="0"/>
                        <a:ea typeface="DejaVu Sans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1800" kern="5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3,706,049</a:t>
                      </a:r>
                      <a:endParaRPr lang="zh-CN" sz="1800" kern="50">
                        <a:effectLst/>
                        <a:latin typeface="Arial" panose="020B0604020202020204" pitchFamily="34" charset="0"/>
                        <a:ea typeface="DejaVu Sans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1800" kern="5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/</a:t>
                      </a:r>
                      <a:endParaRPr lang="zh-CN" sz="1800" kern="50">
                        <a:effectLst/>
                        <a:latin typeface="Arial" panose="020B0604020202020204" pitchFamily="34" charset="0"/>
                        <a:ea typeface="DejaVu Sans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7753188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1800" b="0" kern="5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ResNet50PT</a:t>
                      </a:r>
                      <a:endParaRPr lang="zh-CN" sz="1800" b="0" kern="50" dirty="0">
                        <a:effectLst/>
                        <a:latin typeface="Arial" panose="020B0604020202020204" pitchFamily="34" charset="0"/>
                        <a:ea typeface="DejaVu Sans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1800" kern="5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Transfer</a:t>
                      </a:r>
                      <a:endParaRPr lang="zh-CN" sz="1800" kern="50">
                        <a:effectLst/>
                        <a:latin typeface="Arial" panose="020B0604020202020204" pitchFamily="34" charset="0"/>
                        <a:ea typeface="DejaVu Sans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1800" kern="5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158,857,089</a:t>
                      </a:r>
                      <a:endParaRPr lang="zh-CN" sz="1800" kern="50" dirty="0">
                        <a:effectLst/>
                        <a:latin typeface="Arial" panose="020B0604020202020204" pitchFamily="34" charset="0"/>
                        <a:ea typeface="DejaVu Sans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1800" kern="5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135,269,377</a:t>
                      </a:r>
                      <a:endParaRPr lang="zh-CN" sz="1800" kern="50" dirty="0">
                        <a:effectLst/>
                        <a:latin typeface="Arial" panose="020B0604020202020204" pitchFamily="34" charset="0"/>
                        <a:ea typeface="DejaVu Sans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1800" kern="5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PT</a:t>
                      </a:r>
                      <a:endParaRPr lang="zh-CN" sz="1800" kern="50">
                        <a:effectLst/>
                        <a:latin typeface="Arial" panose="020B0604020202020204" pitchFamily="34" charset="0"/>
                        <a:ea typeface="DejaVu Sans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6479482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1800" b="0" kern="5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VGG16Mod_D_F</a:t>
                      </a:r>
                      <a:endParaRPr lang="zh-CN" sz="1800" b="0" kern="50" dirty="0">
                        <a:effectLst/>
                        <a:latin typeface="Arial" panose="020B0604020202020204" pitchFamily="34" charset="0"/>
                        <a:ea typeface="DejaVu Sans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1800" kern="5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Traditional</a:t>
                      </a:r>
                      <a:endParaRPr lang="zh-CN" sz="1800" kern="50">
                        <a:effectLst/>
                        <a:latin typeface="Arial" panose="020B0604020202020204" pitchFamily="34" charset="0"/>
                        <a:ea typeface="DejaVu Sans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1800" kern="5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6,180,945</a:t>
                      </a:r>
                      <a:endParaRPr lang="zh-CN" sz="1800" kern="50" dirty="0">
                        <a:effectLst/>
                        <a:latin typeface="Arial" panose="020B0604020202020204" pitchFamily="34" charset="0"/>
                        <a:ea typeface="DejaVu Sans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1800" kern="5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6,180,945</a:t>
                      </a:r>
                      <a:endParaRPr lang="zh-CN" sz="1800" kern="50" dirty="0">
                        <a:effectLst/>
                        <a:latin typeface="Arial" panose="020B0604020202020204" pitchFamily="34" charset="0"/>
                        <a:ea typeface="DejaVu Sans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1800" kern="5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Mod_D_F</a:t>
                      </a:r>
                      <a:endParaRPr lang="zh-CN" sz="1800" kern="50">
                        <a:effectLst/>
                        <a:latin typeface="Arial" panose="020B0604020202020204" pitchFamily="34" charset="0"/>
                        <a:ea typeface="DejaVu Sans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6048113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1800" b="0" kern="5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VGG16PT</a:t>
                      </a:r>
                      <a:endParaRPr lang="zh-CN" sz="1800" b="0" kern="50" dirty="0">
                        <a:effectLst/>
                        <a:latin typeface="Arial" panose="020B0604020202020204" pitchFamily="34" charset="0"/>
                        <a:ea typeface="DejaVu Sans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1800" kern="5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Transfer</a:t>
                      </a:r>
                      <a:endParaRPr lang="zh-CN" sz="1800" kern="50">
                        <a:effectLst/>
                        <a:latin typeface="Arial" panose="020B0604020202020204" pitchFamily="34" charset="0"/>
                        <a:ea typeface="DejaVu Sans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1800" kern="5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33,601,345</a:t>
                      </a:r>
                      <a:endParaRPr lang="zh-CN" sz="1800" kern="50">
                        <a:effectLst/>
                        <a:latin typeface="Arial" panose="020B0604020202020204" pitchFamily="34" charset="0"/>
                        <a:ea typeface="DejaVu Sans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1800" kern="5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18,886,657</a:t>
                      </a:r>
                      <a:endParaRPr lang="zh-CN" sz="1800" kern="50" dirty="0">
                        <a:effectLst/>
                        <a:latin typeface="Arial" panose="020B0604020202020204" pitchFamily="34" charset="0"/>
                        <a:ea typeface="DejaVu Sans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1800" kern="5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PT</a:t>
                      </a:r>
                      <a:endParaRPr lang="zh-CN" sz="1800" kern="50" dirty="0">
                        <a:effectLst/>
                        <a:latin typeface="Arial" panose="020B0604020202020204" pitchFamily="34" charset="0"/>
                        <a:ea typeface="DejaVu Sans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690116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1800" b="0" kern="5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VGG16</a:t>
                      </a:r>
                      <a:endParaRPr lang="zh-CN" sz="1800" b="0" kern="50" dirty="0">
                        <a:effectLst/>
                        <a:latin typeface="Arial" panose="020B0604020202020204" pitchFamily="34" charset="0"/>
                        <a:ea typeface="DejaVu Sans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1800" kern="5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Traditional</a:t>
                      </a:r>
                      <a:endParaRPr lang="zh-CN" sz="1800" kern="50" dirty="0">
                        <a:effectLst/>
                        <a:latin typeface="Arial" panose="020B0604020202020204" pitchFamily="34" charset="0"/>
                        <a:ea typeface="DejaVu Sans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1800" kern="5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134,264,641</a:t>
                      </a:r>
                      <a:endParaRPr lang="zh-CN" sz="1800" kern="50">
                        <a:effectLst/>
                        <a:latin typeface="Arial" panose="020B0604020202020204" pitchFamily="34" charset="0"/>
                        <a:ea typeface="DejaVu Sans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1800" kern="5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134,264,641</a:t>
                      </a:r>
                      <a:endParaRPr lang="zh-CN" sz="1800" kern="50">
                        <a:effectLst/>
                        <a:latin typeface="Arial" panose="020B0604020202020204" pitchFamily="34" charset="0"/>
                        <a:ea typeface="DejaVu Sans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1800" kern="5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/</a:t>
                      </a:r>
                      <a:endParaRPr lang="zh-CN" sz="1800" kern="50" dirty="0">
                        <a:effectLst/>
                        <a:latin typeface="Arial" panose="020B0604020202020204" pitchFamily="34" charset="0"/>
                        <a:ea typeface="DejaVu Sans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08779246"/>
                  </a:ext>
                </a:extLst>
              </a:tr>
            </a:tbl>
          </a:graphicData>
        </a:graphic>
      </p:graphicFrame>
      <p:sp>
        <p:nvSpPr>
          <p:cNvPr id="12" name="矩形 11">
            <a:extLst>
              <a:ext uri="{FF2B5EF4-FFF2-40B4-BE49-F238E27FC236}">
                <a16:creationId xmlns:a16="http://schemas.microsoft.com/office/drawing/2014/main" id="{814D2517-0F20-4BDC-851D-163A1D10E045}"/>
              </a:ext>
            </a:extLst>
          </p:cNvPr>
          <p:cNvSpPr/>
          <p:nvPr/>
        </p:nvSpPr>
        <p:spPr>
          <a:xfrm>
            <a:off x="844315" y="1140899"/>
            <a:ext cx="37112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altLang="zh-CN" sz="2400" kern="0" dirty="0">
                <a:solidFill>
                  <a:srgbClr val="3D4762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Name Postfix Explanation</a:t>
            </a: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65DDFE85-DDDA-4406-936D-7EDCA21C238F}"/>
              </a:ext>
            </a:extLst>
          </p:cNvPr>
          <p:cNvGrpSpPr/>
          <p:nvPr/>
        </p:nvGrpSpPr>
        <p:grpSpPr>
          <a:xfrm>
            <a:off x="838309" y="1723850"/>
            <a:ext cx="2002130" cy="757092"/>
            <a:chOff x="108" y="49993"/>
            <a:chExt cx="2002130" cy="757092"/>
          </a:xfrm>
        </p:grpSpPr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3F5C4374-4B05-4A86-8581-035F2CFC0008}"/>
                </a:ext>
              </a:extLst>
            </p:cNvPr>
            <p:cNvSpPr/>
            <p:nvPr/>
          </p:nvSpPr>
          <p:spPr>
            <a:xfrm>
              <a:off x="108" y="49993"/>
              <a:ext cx="2002130" cy="757092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4D5972DD-148B-423E-836D-CA3B524313EF}"/>
                </a:ext>
              </a:extLst>
            </p:cNvPr>
            <p:cNvSpPr txBox="1"/>
            <p:nvPr/>
          </p:nvSpPr>
          <p:spPr>
            <a:xfrm>
              <a:off x="108" y="49993"/>
              <a:ext cx="2002130" cy="757092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spcFirstLastPara="0" vert="horz" wrap="square" lIns="53340" tIns="53340" rIns="53340" bIns="53340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CN" sz="1400" b="1" kern="1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Mod</a:t>
              </a:r>
            </a:p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CN" sz="1400" kern="1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Modified model</a:t>
              </a:r>
              <a:endParaRPr lang="zh-CN" altLang="en-US" sz="1400" kern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D80ABBEC-68B4-4700-8020-4655146FD2CC}"/>
              </a:ext>
            </a:extLst>
          </p:cNvPr>
          <p:cNvGrpSpPr/>
          <p:nvPr/>
        </p:nvGrpSpPr>
        <p:grpSpPr>
          <a:xfrm>
            <a:off x="2966622" y="1723850"/>
            <a:ext cx="2002130" cy="757092"/>
            <a:chOff x="2128421" y="49993"/>
            <a:chExt cx="2002130" cy="757092"/>
          </a:xfrm>
        </p:grpSpPr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FD6E3B5F-296F-41C1-9977-CB23F82A0A7B}"/>
                </a:ext>
              </a:extLst>
            </p:cNvPr>
            <p:cNvSpPr/>
            <p:nvPr/>
          </p:nvSpPr>
          <p:spPr>
            <a:xfrm>
              <a:off x="2128421" y="49993"/>
              <a:ext cx="2002130" cy="757092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AFD93FBD-7D40-4360-A190-4E525F4F0B76}"/>
                </a:ext>
              </a:extLst>
            </p:cNvPr>
            <p:cNvSpPr txBox="1"/>
            <p:nvPr/>
          </p:nvSpPr>
          <p:spPr>
            <a:xfrm>
              <a:off x="2128421" y="49993"/>
              <a:ext cx="2002130" cy="757092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spcFirstLastPara="0" vert="horz" wrap="square" lIns="53340" tIns="53340" rIns="53340" bIns="53340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CN" sz="1400" b="1" kern="1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PT</a:t>
              </a:r>
            </a:p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CN" sz="1400" kern="1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Use pre-trained parameters</a:t>
              </a:r>
              <a:endParaRPr lang="zh-CN" altLang="en-US" sz="1400" kern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0684E977-1B8F-424A-963B-FA0D748C3597}"/>
              </a:ext>
            </a:extLst>
          </p:cNvPr>
          <p:cNvGrpSpPr/>
          <p:nvPr/>
        </p:nvGrpSpPr>
        <p:grpSpPr>
          <a:xfrm>
            <a:off x="5094935" y="1723850"/>
            <a:ext cx="2002130" cy="757092"/>
            <a:chOff x="4256734" y="49993"/>
            <a:chExt cx="2002130" cy="757092"/>
          </a:xfrm>
        </p:grpSpPr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7F57EBA4-1C50-4003-9D27-6DE0943D557A}"/>
                </a:ext>
              </a:extLst>
            </p:cNvPr>
            <p:cNvSpPr/>
            <p:nvPr/>
          </p:nvSpPr>
          <p:spPr>
            <a:xfrm>
              <a:off x="4256734" y="49993"/>
              <a:ext cx="2002130" cy="757092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7DF43533-D2B5-4EED-83DD-6138C78C9C32}"/>
                </a:ext>
              </a:extLst>
            </p:cNvPr>
            <p:cNvSpPr txBox="1"/>
            <p:nvPr/>
          </p:nvSpPr>
          <p:spPr>
            <a:xfrm>
              <a:off x="4256734" y="49993"/>
              <a:ext cx="2002130" cy="757092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spcFirstLastPara="0" vert="horz" wrap="square" lIns="53340" tIns="53340" rIns="53340" bIns="53340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CN" sz="1400" b="1" kern="1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D</a:t>
              </a:r>
            </a:p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CN" sz="1400" kern="1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Dense layer modification</a:t>
              </a:r>
              <a:endParaRPr lang="zh-CN" altLang="en-US" sz="1400" kern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70906A4D-2ABA-4A33-BDD3-6CE2EDC1CE58}"/>
              </a:ext>
            </a:extLst>
          </p:cNvPr>
          <p:cNvGrpSpPr/>
          <p:nvPr/>
        </p:nvGrpSpPr>
        <p:grpSpPr>
          <a:xfrm>
            <a:off x="7223248" y="1723850"/>
            <a:ext cx="2002130" cy="757092"/>
            <a:chOff x="6385047" y="49993"/>
            <a:chExt cx="2002130" cy="757092"/>
          </a:xfrm>
        </p:grpSpPr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0ABCA5DC-C8F0-49D0-9E42-5AFBF6B64B06}"/>
                </a:ext>
              </a:extLst>
            </p:cNvPr>
            <p:cNvSpPr/>
            <p:nvPr/>
          </p:nvSpPr>
          <p:spPr>
            <a:xfrm>
              <a:off x="6385047" y="49993"/>
              <a:ext cx="2002130" cy="757092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9E351D14-6E0E-432A-A496-36EBA9E88904}"/>
                </a:ext>
              </a:extLst>
            </p:cNvPr>
            <p:cNvSpPr txBox="1"/>
            <p:nvPr/>
          </p:nvSpPr>
          <p:spPr>
            <a:xfrm>
              <a:off x="6385047" y="49993"/>
              <a:ext cx="2002130" cy="757092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spcFirstLastPara="0" vert="horz" wrap="square" lIns="53340" tIns="53340" rIns="53340" bIns="53340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CN" sz="1400" b="1" kern="1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F</a:t>
              </a:r>
            </a:p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CN" sz="1400" kern="1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Filter size modification</a:t>
              </a:r>
              <a:endParaRPr lang="zh-CN" altLang="en-US" sz="1400" kern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C2A21337-AAA4-4D71-A85C-EB9316752EBB}"/>
              </a:ext>
            </a:extLst>
          </p:cNvPr>
          <p:cNvGrpSpPr/>
          <p:nvPr/>
        </p:nvGrpSpPr>
        <p:grpSpPr>
          <a:xfrm>
            <a:off x="9351561" y="1723850"/>
            <a:ext cx="2002130" cy="757092"/>
            <a:chOff x="8513360" y="49993"/>
            <a:chExt cx="2002130" cy="757092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76FC2A9D-5849-4FCA-AE3F-0E0803A2847A}"/>
                </a:ext>
              </a:extLst>
            </p:cNvPr>
            <p:cNvSpPr/>
            <p:nvPr/>
          </p:nvSpPr>
          <p:spPr>
            <a:xfrm>
              <a:off x="8513360" y="49993"/>
              <a:ext cx="2002130" cy="757092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7F473B43-5DE3-4D80-B656-24AB64ADD6E5}"/>
                </a:ext>
              </a:extLst>
            </p:cNvPr>
            <p:cNvSpPr txBox="1"/>
            <p:nvPr/>
          </p:nvSpPr>
          <p:spPr>
            <a:xfrm>
              <a:off x="8513360" y="49993"/>
              <a:ext cx="2002130" cy="757092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spcFirstLastPara="0" vert="horz" wrap="square" lIns="53340" tIns="53340" rIns="53340" bIns="53340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CN" sz="1400" b="1" kern="1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KS</a:t>
              </a:r>
            </a:p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CN" sz="1400" kern="1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Kernel size &amp; stride modification</a:t>
              </a:r>
              <a:endParaRPr lang="zh-CN" altLang="en-US" sz="1400" kern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1" name="标题 2">
            <a:extLst>
              <a:ext uri="{FF2B5EF4-FFF2-40B4-BE49-F238E27FC236}">
                <a16:creationId xmlns:a16="http://schemas.microsoft.com/office/drawing/2014/main" id="{B9D54912-2286-4E4E-8C8B-E819BD797BE1}"/>
              </a:ext>
            </a:extLst>
          </p:cNvPr>
          <p:cNvSpPr txBox="1">
            <a:spLocks/>
          </p:cNvSpPr>
          <p:nvPr/>
        </p:nvSpPr>
        <p:spPr>
          <a:xfrm>
            <a:off x="3882111" y="780484"/>
            <a:ext cx="4427778" cy="381088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400" b="1" i="0" kern="0" cap="none" baseline="0" dirty="0">
                <a:solidFill>
                  <a:srgbClr val="3D476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defRPr>
            </a:lvl1pPr>
          </a:lstStyle>
          <a:p>
            <a:r>
              <a:rPr lang="en-US" altLang="zh-CN" b="0" dirty="0"/>
              <a:t>Details</a:t>
            </a:r>
            <a:endParaRPr lang="en-US" b="0" dirty="0"/>
          </a:p>
        </p:txBody>
      </p:sp>
      <p:sp>
        <p:nvSpPr>
          <p:cNvPr id="9" name="页脚占位符 8">
            <a:extLst>
              <a:ext uri="{FF2B5EF4-FFF2-40B4-BE49-F238E27FC236}">
                <a16:creationId xmlns:a16="http://schemas.microsoft.com/office/drawing/2014/main" id="{66D6B574-FFFF-43B6-9F40-5A20E3029E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Automatic Identification of Ships on Satellite Images</a:t>
            </a:r>
            <a:endParaRPr lang="zh-CN" altLang="en-US" dirty="0"/>
          </a:p>
        </p:txBody>
      </p:sp>
      <p:sp>
        <p:nvSpPr>
          <p:cNvPr id="10" name="灯片编号占位符 9">
            <a:extLst>
              <a:ext uri="{FF2B5EF4-FFF2-40B4-BE49-F238E27FC236}">
                <a16:creationId xmlns:a16="http://schemas.microsoft.com/office/drawing/2014/main" id="{A516ACBD-6EBB-4E52-8B6F-61AF233B4C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034897-BE47-4E73-BD20-1F97404FF4D4}" type="slidenum">
              <a:rPr lang="zh-CN" altLang="en-US" smtClean="0"/>
              <a:pPr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6070717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>
            <a:extLst>
              <a:ext uri="{FF2B5EF4-FFF2-40B4-BE49-F238E27FC236}">
                <a16:creationId xmlns:a16="http://schemas.microsoft.com/office/drawing/2014/main" id="{4B4FF47A-D71F-470B-9BA7-B2538F772087}"/>
              </a:ext>
            </a:extLst>
          </p:cNvPr>
          <p:cNvGrpSpPr/>
          <p:nvPr/>
        </p:nvGrpSpPr>
        <p:grpSpPr>
          <a:xfrm>
            <a:off x="2651703" y="1289065"/>
            <a:ext cx="2962777" cy="1998770"/>
            <a:chOff x="4614611" y="2429615"/>
            <a:chExt cx="2962777" cy="199877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6589FBE5-45AA-490C-91AB-D5225DC4ED21}"/>
                </a:ext>
              </a:extLst>
            </p:cNvPr>
            <p:cNvSpPr/>
            <p:nvPr/>
          </p:nvSpPr>
          <p:spPr>
            <a:xfrm>
              <a:off x="4614611" y="2429615"/>
              <a:ext cx="2962777" cy="1998770"/>
            </a:xfrm>
            <a:prstGeom prst="rect">
              <a:avLst/>
            </a:prstGeom>
            <a:solidFill>
              <a:srgbClr val="D8C3B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20211" tIns="220211" rIns="220211" bIns="220211" numCol="1" spcCol="1270" anchor="ctr" anchorCtr="0">
              <a:noAutofit/>
            </a:bodyPr>
            <a:lstStyle/>
            <a:p>
              <a:pPr algn="ctr" defTabSz="208909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4700" dirty="0"/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0B081D23-179C-42A4-A287-E9B8D85E96C5}"/>
                </a:ext>
              </a:extLst>
            </p:cNvPr>
            <p:cNvSpPr/>
            <p:nvPr/>
          </p:nvSpPr>
          <p:spPr>
            <a:xfrm>
              <a:off x="4888226" y="3216634"/>
              <a:ext cx="2415546" cy="4247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164461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2400" b="1" dirty="0">
                  <a:solidFill>
                    <a:srgbClr val="3D4762"/>
                  </a:solidFill>
                  <a:latin typeface="Arial" panose="020B0604020202020204" pitchFamily="34" charset="0"/>
                  <a:ea typeface="微软雅黑" charset="0"/>
                  <a:cs typeface="Arial" panose="020B0604020202020204" pitchFamily="34" charset="0"/>
                </a:rPr>
                <a:t>Read History</a:t>
              </a:r>
            </a:p>
          </p:txBody>
        </p:sp>
      </p:grpSp>
      <p:sp>
        <p:nvSpPr>
          <p:cNvPr id="19" name="任意多边形 18"/>
          <p:cNvSpPr/>
          <p:nvPr/>
        </p:nvSpPr>
        <p:spPr>
          <a:xfrm rot="13432065">
            <a:off x="5718793" y="2067941"/>
            <a:ext cx="560315" cy="560315"/>
          </a:xfrm>
          <a:custGeom>
            <a:avLst/>
            <a:gdLst>
              <a:gd name="connsiteX0" fmla="*/ 1 w 1083734"/>
              <a:gd name="connsiteY0" fmla="*/ 0 h 1083734"/>
              <a:gd name="connsiteX1" fmla="*/ 431801 w 1083734"/>
              <a:gd name="connsiteY1" fmla="*/ 0 h 1083734"/>
              <a:gd name="connsiteX2" fmla="*/ 431801 w 1083734"/>
              <a:gd name="connsiteY2" fmla="*/ 651734 h 1083734"/>
              <a:gd name="connsiteX3" fmla="*/ 1083734 w 1083734"/>
              <a:gd name="connsiteY3" fmla="*/ 651734 h 1083734"/>
              <a:gd name="connsiteX4" fmla="*/ 1083734 w 1083734"/>
              <a:gd name="connsiteY4" fmla="*/ 1083734 h 1083734"/>
              <a:gd name="connsiteX5" fmla="*/ 0 w 1083734"/>
              <a:gd name="connsiteY5" fmla="*/ 1083734 h 1083734"/>
              <a:gd name="connsiteX6" fmla="*/ 0 w 1083734"/>
              <a:gd name="connsiteY6" fmla="*/ 651734 h 1083734"/>
              <a:gd name="connsiteX7" fmla="*/ 1 w 1083734"/>
              <a:gd name="connsiteY7" fmla="*/ 651734 h 1083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3734" h="1083734">
                <a:moveTo>
                  <a:pt x="1" y="0"/>
                </a:moveTo>
                <a:lnTo>
                  <a:pt x="431801" y="0"/>
                </a:lnTo>
                <a:lnTo>
                  <a:pt x="431801" y="651734"/>
                </a:lnTo>
                <a:lnTo>
                  <a:pt x="1083734" y="651734"/>
                </a:lnTo>
                <a:lnTo>
                  <a:pt x="1083734" y="1083734"/>
                </a:lnTo>
                <a:lnTo>
                  <a:pt x="0" y="1083734"/>
                </a:lnTo>
                <a:lnTo>
                  <a:pt x="0" y="651734"/>
                </a:lnTo>
                <a:lnTo>
                  <a:pt x="1" y="651734"/>
                </a:lnTo>
                <a:close/>
              </a:path>
            </a:pathLst>
          </a:custGeom>
          <a:solidFill>
            <a:srgbClr val="3D476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0B2EB595-D379-4906-BCF0-0B6D189CE553}"/>
              </a:ext>
            </a:extLst>
          </p:cNvPr>
          <p:cNvGrpSpPr/>
          <p:nvPr/>
        </p:nvGrpSpPr>
        <p:grpSpPr>
          <a:xfrm>
            <a:off x="6467762" y="1295045"/>
            <a:ext cx="2962777" cy="1998770"/>
            <a:chOff x="4614611" y="2429615"/>
            <a:chExt cx="2962777" cy="199877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0" name="矩形 9"/>
            <p:cNvSpPr/>
            <p:nvPr/>
          </p:nvSpPr>
          <p:spPr>
            <a:xfrm>
              <a:off x="4614611" y="2429615"/>
              <a:ext cx="2962777" cy="1998770"/>
            </a:xfrm>
            <a:prstGeom prst="rect">
              <a:avLst/>
            </a:prstGeom>
            <a:solidFill>
              <a:srgbClr val="D8C3B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20211" tIns="220211" rIns="220211" bIns="220211" numCol="1" spcCol="1270" anchor="ctr" anchorCtr="0">
              <a:noAutofit/>
            </a:bodyPr>
            <a:lstStyle/>
            <a:p>
              <a:pPr algn="ctr" defTabSz="208909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4700"/>
            </a:p>
          </p:txBody>
        </p:sp>
        <p:sp>
          <p:nvSpPr>
            <p:cNvPr id="25" name="矩形 24"/>
            <p:cNvSpPr/>
            <p:nvPr/>
          </p:nvSpPr>
          <p:spPr>
            <a:xfrm>
              <a:off x="4888226" y="3216634"/>
              <a:ext cx="2415546" cy="4247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164461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2400" b="1" dirty="0">
                  <a:solidFill>
                    <a:srgbClr val="3D4762"/>
                  </a:solidFill>
                  <a:latin typeface="Arial" panose="020B0604020202020204" pitchFamily="34" charset="0"/>
                  <a:ea typeface="微软雅黑" charset="0"/>
                  <a:cs typeface="Arial" panose="020B0604020202020204" pitchFamily="34" charset="0"/>
                </a:rPr>
                <a:t>Plot Figures</a:t>
              </a:r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D36D71B4-974D-4A77-A124-C4C8C6E24D97}"/>
              </a:ext>
            </a:extLst>
          </p:cNvPr>
          <p:cNvGrpSpPr/>
          <p:nvPr/>
        </p:nvGrpSpPr>
        <p:grpSpPr>
          <a:xfrm>
            <a:off x="6433908" y="4090937"/>
            <a:ext cx="2962777" cy="1998770"/>
            <a:chOff x="8762500" y="2429615"/>
            <a:chExt cx="2962777" cy="199877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2" name="矩形 11"/>
            <p:cNvSpPr/>
            <p:nvPr/>
          </p:nvSpPr>
          <p:spPr>
            <a:xfrm>
              <a:off x="8762500" y="2429615"/>
              <a:ext cx="2962777" cy="1998770"/>
            </a:xfrm>
            <a:prstGeom prst="rect">
              <a:avLst/>
            </a:prstGeom>
            <a:solidFill>
              <a:srgbClr val="D8C3B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20211" tIns="220211" rIns="220211" bIns="220211" numCol="1" spcCol="1270" anchor="ctr" anchorCtr="0">
              <a:noAutofit/>
            </a:bodyPr>
            <a:lstStyle/>
            <a:p>
              <a:pPr algn="ctr" defTabSz="208909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4700"/>
            </a:p>
          </p:txBody>
        </p:sp>
        <p:sp>
          <p:nvSpPr>
            <p:cNvPr id="27" name="矩形 26"/>
            <p:cNvSpPr/>
            <p:nvPr/>
          </p:nvSpPr>
          <p:spPr>
            <a:xfrm>
              <a:off x="9036115" y="3050435"/>
              <a:ext cx="2415546" cy="7571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164461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2400" b="1" dirty="0">
                  <a:solidFill>
                    <a:srgbClr val="3D4762"/>
                  </a:solidFill>
                  <a:latin typeface="Arial" panose="020B0604020202020204" pitchFamily="34" charset="0"/>
                  <a:ea typeface="微软雅黑" charset="0"/>
                  <a:cs typeface="Arial" panose="020B0604020202020204" pitchFamily="34" charset="0"/>
                </a:rPr>
                <a:t>Architecture </a:t>
              </a:r>
              <a:r>
                <a:rPr lang="en-US" altLang="zh-CN" sz="2400" b="1" dirty="0" err="1">
                  <a:solidFill>
                    <a:srgbClr val="3D4762"/>
                  </a:solidFill>
                  <a:latin typeface="Arial" panose="020B0604020202020204" pitchFamily="34" charset="0"/>
                  <a:ea typeface="微软雅黑" charset="0"/>
                  <a:cs typeface="Arial" panose="020B0604020202020204" pitchFamily="34" charset="0"/>
                </a:rPr>
                <a:t>Visualisation</a:t>
              </a:r>
              <a:endParaRPr lang="en-US" altLang="zh-CN" sz="2400" b="1" dirty="0">
                <a:solidFill>
                  <a:srgbClr val="3D4762"/>
                </a:solidFill>
                <a:latin typeface="Arial" panose="020B0604020202020204" pitchFamily="34" charset="0"/>
                <a:ea typeface="微软雅黑" charset="0"/>
                <a:cs typeface="Arial" panose="020B0604020202020204" pitchFamily="34" charset="0"/>
              </a:endParaRPr>
            </a:p>
          </p:txBody>
        </p:sp>
      </p:grpSp>
      <p:sp>
        <p:nvSpPr>
          <p:cNvPr id="30" name="标题 1">
            <a:extLst>
              <a:ext uri="{FF2B5EF4-FFF2-40B4-BE49-F238E27FC236}">
                <a16:creationId xmlns:a16="http://schemas.microsoft.com/office/drawing/2014/main" id="{F0E3E801-4EE1-40FD-9369-696696F6B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Evaluation</a:t>
            </a:r>
            <a:endParaRPr lang="zh-CN" altLang="en-US" dirty="0"/>
          </a:p>
        </p:txBody>
      </p:sp>
      <p:sp>
        <p:nvSpPr>
          <p:cNvPr id="20" name="任意多边形 19"/>
          <p:cNvSpPr/>
          <p:nvPr/>
        </p:nvSpPr>
        <p:spPr>
          <a:xfrm rot="18900000">
            <a:off x="7635138" y="3320931"/>
            <a:ext cx="560315" cy="560315"/>
          </a:xfrm>
          <a:custGeom>
            <a:avLst/>
            <a:gdLst>
              <a:gd name="connsiteX0" fmla="*/ 1 w 1083734"/>
              <a:gd name="connsiteY0" fmla="*/ 0 h 1083734"/>
              <a:gd name="connsiteX1" fmla="*/ 431801 w 1083734"/>
              <a:gd name="connsiteY1" fmla="*/ 0 h 1083734"/>
              <a:gd name="connsiteX2" fmla="*/ 431801 w 1083734"/>
              <a:gd name="connsiteY2" fmla="*/ 651734 h 1083734"/>
              <a:gd name="connsiteX3" fmla="*/ 1083734 w 1083734"/>
              <a:gd name="connsiteY3" fmla="*/ 651734 h 1083734"/>
              <a:gd name="connsiteX4" fmla="*/ 1083734 w 1083734"/>
              <a:gd name="connsiteY4" fmla="*/ 1083734 h 1083734"/>
              <a:gd name="connsiteX5" fmla="*/ 0 w 1083734"/>
              <a:gd name="connsiteY5" fmla="*/ 1083734 h 1083734"/>
              <a:gd name="connsiteX6" fmla="*/ 0 w 1083734"/>
              <a:gd name="connsiteY6" fmla="*/ 651734 h 1083734"/>
              <a:gd name="connsiteX7" fmla="*/ 1 w 1083734"/>
              <a:gd name="connsiteY7" fmla="*/ 651734 h 1083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3734" h="1083734">
                <a:moveTo>
                  <a:pt x="1" y="0"/>
                </a:moveTo>
                <a:lnTo>
                  <a:pt x="431801" y="0"/>
                </a:lnTo>
                <a:lnTo>
                  <a:pt x="431801" y="651734"/>
                </a:lnTo>
                <a:lnTo>
                  <a:pt x="1083734" y="651734"/>
                </a:lnTo>
                <a:lnTo>
                  <a:pt x="1083734" y="1083734"/>
                </a:lnTo>
                <a:lnTo>
                  <a:pt x="0" y="1083734"/>
                </a:lnTo>
                <a:lnTo>
                  <a:pt x="0" y="651734"/>
                </a:lnTo>
                <a:lnTo>
                  <a:pt x="1" y="651734"/>
                </a:lnTo>
                <a:close/>
              </a:path>
            </a:pathLst>
          </a:custGeom>
          <a:solidFill>
            <a:srgbClr val="3D476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4E77617A-5541-487B-A50F-A767D02D5B14}"/>
              </a:ext>
            </a:extLst>
          </p:cNvPr>
          <p:cNvGrpSpPr/>
          <p:nvPr/>
        </p:nvGrpSpPr>
        <p:grpSpPr>
          <a:xfrm>
            <a:off x="2651703" y="4086366"/>
            <a:ext cx="2962777" cy="1998770"/>
            <a:chOff x="8762500" y="2429615"/>
            <a:chExt cx="2962777" cy="199877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415DC50D-5B16-4ED4-830A-32532449D7AA}"/>
                </a:ext>
              </a:extLst>
            </p:cNvPr>
            <p:cNvSpPr/>
            <p:nvPr/>
          </p:nvSpPr>
          <p:spPr>
            <a:xfrm>
              <a:off x="8762500" y="2429615"/>
              <a:ext cx="2962777" cy="1998770"/>
            </a:xfrm>
            <a:prstGeom prst="rect">
              <a:avLst/>
            </a:prstGeom>
            <a:solidFill>
              <a:srgbClr val="D8C3B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20211" tIns="220211" rIns="220211" bIns="220211" numCol="1" spcCol="1270" anchor="ctr" anchorCtr="0">
              <a:noAutofit/>
            </a:bodyPr>
            <a:lstStyle/>
            <a:p>
              <a:pPr algn="ctr" defTabSz="208909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4700"/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03AE566A-E078-4394-B9D6-D331F9909C4E}"/>
                </a:ext>
              </a:extLst>
            </p:cNvPr>
            <p:cNvSpPr/>
            <p:nvPr/>
          </p:nvSpPr>
          <p:spPr>
            <a:xfrm>
              <a:off x="9036115" y="3050435"/>
              <a:ext cx="2415546" cy="7571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164461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2400" b="1" dirty="0">
                  <a:solidFill>
                    <a:srgbClr val="3D4762"/>
                  </a:solidFill>
                  <a:latin typeface="Arial" panose="020B0604020202020204" pitchFamily="34" charset="0"/>
                  <a:ea typeface="微软雅黑" charset="0"/>
                  <a:cs typeface="Arial" panose="020B0604020202020204" pitchFamily="34" charset="0"/>
                </a:rPr>
                <a:t>Prediction Result</a:t>
              </a:r>
            </a:p>
          </p:txBody>
        </p:sp>
      </p:grpSp>
      <p:sp>
        <p:nvSpPr>
          <p:cNvPr id="34" name="任意多边形 18">
            <a:extLst>
              <a:ext uri="{FF2B5EF4-FFF2-40B4-BE49-F238E27FC236}">
                <a16:creationId xmlns:a16="http://schemas.microsoft.com/office/drawing/2014/main" id="{5B65A4F3-05DD-4815-B7AF-A2019008EDFB}"/>
              </a:ext>
            </a:extLst>
          </p:cNvPr>
          <p:cNvSpPr/>
          <p:nvPr/>
        </p:nvSpPr>
        <p:spPr>
          <a:xfrm rot="2700000">
            <a:off x="5896063" y="4892652"/>
            <a:ext cx="560315" cy="560315"/>
          </a:xfrm>
          <a:custGeom>
            <a:avLst/>
            <a:gdLst>
              <a:gd name="connsiteX0" fmla="*/ 1 w 1083734"/>
              <a:gd name="connsiteY0" fmla="*/ 0 h 1083734"/>
              <a:gd name="connsiteX1" fmla="*/ 431801 w 1083734"/>
              <a:gd name="connsiteY1" fmla="*/ 0 h 1083734"/>
              <a:gd name="connsiteX2" fmla="*/ 431801 w 1083734"/>
              <a:gd name="connsiteY2" fmla="*/ 651734 h 1083734"/>
              <a:gd name="connsiteX3" fmla="*/ 1083734 w 1083734"/>
              <a:gd name="connsiteY3" fmla="*/ 651734 h 1083734"/>
              <a:gd name="connsiteX4" fmla="*/ 1083734 w 1083734"/>
              <a:gd name="connsiteY4" fmla="*/ 1083734 h 1083734"/>
              <a:gd name="connsiteX5" fmla="*/ 0 w 1083734"/>
              <a:gd name="connsiteY5" fmla="*/ 1083734 h 1083734"/>
              <a:gd name="connsiteX6" fmla="*/ 0 w 1083734"/>
              <a:gd name="connsiteY6" fmla="*/ 651734 h 1083734"/>
              <a:gd name="connsiteX7" fmla="*/ 1 w 1083734"/>
              <a:gd name="connsiteY7" fmla="*/ 651734 h 1083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3734" h="1083734">
                <a:moveTo>
                  <a:pt x="1" y="0"/>
                </a:moveTo>
                <a:lnTo>
                  <a:pt x="431801" y="0"/>
                </a:lnTo>
                <a:lnTo>
                  <a:pt x="431801" y="651734"/>
                </a:lnTo>
                <a:lnTo>
                  <a:pt x="1083734" y="651734"/>
                </a:lnTo>
                <a:lnTo>
                  <a:pt x="1083734" y="1083734"/>
                </a:lnTo>
                <a:lnTo>
                  <a:pt x="0" y="1083734"/>
                </a:lnTo>
                <a:lnTo>
                  <a:pt x="0" y="651734"/>
                </a:lnTo>
                <a:lnTo>
                  <a:pt x="1" y="651734"/>
                </a:lnTo>
                <a:close/>
              </a:path>
            </a:pathLst>
          </a:custGeom>
          <a:solidFill>
            <a:srgbClr val="3D476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F8491E6-A59C-47DE-8E46-ADEE998E3341}"/>
              </a:ext>
            </a:extLst>
          </p:cNvPr>
          <p:cNvSpPr/>
          <p:nvPr/>
        </p:nvSpPr>
        <p:spPr>
          <a:xfrm>
            <a:off x="8400382" y="1076467"/>
            <a:ext cx="1992605" cy="425804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matplotlib-</a:t>
            </a:r>
            <a:r>
              <a:rPr lang="en-US" altLang="zh-CN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pyplot</a:t>
            </a:r>
            <a:endParaRPr lang="zh-CN" alt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DC67975E-6BB6-42E6-BC42-9CE58042CAAF}"/>
              </a:ext>
            </a:extLst>
          </p:cNvPr>
          <p:cNvSpPr/>
          <p:nvPr/>
        </p:nvSpPr>
        <p:spPr>
          <a:xfrm>
            <a:off x="1662235" y="3873633"/>
            <a:ext cx="1992605" cy="425804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matplotlib-</a:t>
            </a:r>
            <a:r>
              <a:rPr lang="en-US" altLang="zh-CN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pyplot</a:t>
            </a:r>
            <a:endParaRPr lang="zh-CN" alt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E0A4D37B-E45C-490E-B505-8D1DA892E579}"/>
              </a:ext>
            </a:extLst>
          </p:cNvPr>
          <p:cNvSpPr/>
          <p:nvPr/>
        </p:nvSpPr>
        <p:spPr>
          <a:xfrm>
            <a:off x="8400382" y="3882985"/>
            <a:ext cx="1992605" cy="425804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Graphviz</a:t>
            </a:r>
            <a:r>
              <a:rPr lang="en-US" altLang="zh-CN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&amp; </a:t>
            </a:r>
            <a:r>
              <a:rPr lang="en-US" altLang="zh-CN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pydot</a:t>
            </a:r>
            <a:endParaRPr lang="zh-CN" alt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14BF1540-9383-491C-A7B1-BC49426F6DDF}"/>
              </a:ext>
            </a:extLst>
          </p:cNvPr>
          <p:cNvSpPr/>
          <p:nvPr/>
        </p:nvSpPr>
        <p:spPr>
          <a:xfrm>
            <a:off x="1662235" y="1076467"/>
            <a:ext cx="1992605" cy="425804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Python built-in pack.</a:t>
            </a:r>
            <a:endParaRPr lang="zh-CN" alt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7DFC2DE2-AFEE-489F-9ABF-BEFF0BAED5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Automatic Identification of Ships on Satellite Images</a:t>
            </a:r>
            <a:endParaRPr lang="zh-CN" altLang="en-US" dirty="0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6E275A29-745A-4F50-854C-EBB38304B2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034897-BE47-4E73-BD20-1F97404FF4D4}" type="slidenum">
              <a:rPr lang="zh-CN" altLang="en-US" smtClean="0"/>
              <a:pPr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9931171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920156-4314-40D7-AC53-3682CB4656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Architecture </a:t>
            </a:r>
            <a:r>
              <a:rPr lang="en-US" altLang="zh-CN" dirty="0" err="1"/>
              <a:t>Visualisation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67B282F-A95C-4903-A04B-131EA9FB46A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9275" y="1053147"/>
            <a:ext cx="2760345" cy="53994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6601DB14-D2BA-4526-90B9-4AE150E4761F}"/>
              </a:ext>
            </a:extLst>
          </p:cNvPr>
          <p:cNvSpPr/>
          <p:nvPr/>
        </p:nvSpPr>
        <p:spPr>
          <a:xfrm>
            <a:off x="5747538" y="2459504"/>
            <a:ext cx="5059398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altLang="zh-CN" sz="2400" kern="0" dirty="0" err="1">
                <a:solidFill>
                  <a:srgbClr val="3D4762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Graphviz</a:t>
            </a:r>
            <a:r>
              <a:rPr lang="en-GB" altLang="zh-CN" sz="2400" kern="0" dirty="0">
                <a:solidFill>
                  <a:srgbClr val="3D4762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 + </a:t>
            </a:r>
            <a:r>
              <a:rPr lang="en-GB" altLang="zh-CN" sz="2400" kern="0" dirty="0" err="1">
                <a:solidFill>
                  <a:srgbClr val="3D4762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Pydot</a:t>
            </a:r>
            <a:endParaRPr lang="en-GB" altLang="zh-CN" sz="2400" kern="0" dirty="0">
              <a:solidFill>
                <a:srgbClr val="3D4762"/>
              </a:solidFill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  <a:p>
            <a:pPr algn="ctr"/>
            <a:r>
              <a:rPr lang="en-GB" altLang="zh-CN" sz="2400" kern="0" dirty="0" err="1">
                <a:solidFill>
                  <a:srgbClr val="3D4762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Keras</a:t>
            </a:r>
            <a:r>
              <a:rPr lang="en-GB" altLang="zh-CN" sz="2400" kern="0" dirty="0">
                <a:solidFill>
                  <a:srgbClr val="3D4762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 “</a:t>
            </a:r>
            <a:r>
              <a:rPr lang="en-GB" altLang="zh-CN" sz="2400" kern="0" dirty="0" err="1">
                <a:solidFill>
                  <a:srgbClr val="3D4762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plot_model</a:t>
            </a:r>
            <a:r>
              <a:rPr lang="en-GB" altLang="zh-CN" sz="2400" kern="0" dirty="0">
                <a:solidFill>
                  <a:srgbClr val="3D4762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” function</a:t>
            </a:r>
          </a:p>
          <a:p>
            <a:pPr algn="ctr"/>
            <a:endParaRPr lang="en-GB" altLang="zh-CN" sz="2400" kern="0" dirty="0">
              <a:solidFill>
                <a:srgbClr val="3D4762"/>
              </a:solidFill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  <a:p>
            <a:pPr algn="ctr"/>
            <a:r>
              <a:rPr lang="en-GB" altLang="zh-CN" sz="2400" kern="0" dirty="0">
                <a:solidFill>
                  <a:srgbClr val="3D4762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Architecture of “</a:t>
            </a:r>
            <a:r>
              <a:rPr lang="en-GB" altLang="zh-CN" sz="2400" kern="0" dirty="0" err="1">
                <a:solidFill>
                  <a:srgbClr val="3D4762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CNNBenchmark</a:t>
            </a:r>
            <a:r>
              <a:rPr lang="en-GB" altLang="zh-CN" sz="2400" kern="0" dirty="0">
                <a:solidFill>
                  <a:srgbClr val="3D4762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”</a:t>
            </a:r>
          </a:p>
          <a:p>
            <a:pPr algn="ctr"/>
            <a:r>
              <a:rPr lang="en-GB" altLang="zh-CN" sz="2400" kern="0" dirty="0">
                <a:solidFill>
                  <a:srgbClr val="3D4762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For more, please refer to the report.</a:t>
            </a:r>
          </a:p>
        </p:txBody>
      </p:sp>
      <p:sp>
        <p:nvSpPr>
          <p:cNvPr id="10" name="页脚占位符 9">
            <a:extLst>
              <a:ext uri="{FF2B5EF4-FFF2-40B4-BE49-F238E27FC236}">
                <a16:creationId xmlns:a16="http://schemas.microsoft.com/office/drawing/2014/main" id="{AF6F3936-B123-4518-8657-5CD013999E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Automatic Identification of Ships on Satellite Images</a:t>
            </a:r>
            <a:endParaRPr lang="zh-CN" altLang="en-US" dirty="0"/>
          </a:p>
        </p:txBody>
      </p:sp>
      <p:sp>
        <p:nvSpPr>
          <p:cNvPr id="11" name="灯片编号占位符 10">
            <a:extLst>
              <a:ext uri="{FF2B5EF4-FFF2-40B4-BE49-F238E27FC236}">
                <a16:creationId xmlns:a16="http://schemas.microsoft.com/office/drawing/2014/main" id="{0279A746-4C74-42B4-986E-19BAC2A275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034897-BE47-4E73-BD20-1F97404FF4D4}" type="slidenum">
              <a:rPr lang="zh-CN" altLang="en-US" smtClean="0"/>
              <a:pPr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4408605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81791F1-CA55-47C3-9C89-0B7949BD9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Prediction Result</a:t>
            </a:r>
            <a:endParaRPr lang="zh-CN" altLang="en-US" dirty="0"/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78BDD2CE-38B7-4F7F-B436-875FD0BD9ABB}"/>
              </a:ext>
            </a:extLst>
          </p:cNvPr>
          <p:cNvGrpSpPr/>
          <p:nvPr/>
        </p:nvGrpSpPr>
        <p:grpSpPr>
          <a:xfrm>
            <a:off x="990599" y="1152521"/>
            <a:ext cx="6829438" cy="4552958"/>
            <a:chOff x="990599" y="1414461"/>
            <a:chExt cx="6829438" cy="4552958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CD762FEC-DF8C-4673-B287-46BB40DDAAA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90600" y="1414461"/>
              <a:ext cx="2276479" cy="227647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49C5C413-BDD1-4DC8-B99D-B852E360BCD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67079" y="1414461"/>
              <a:ext cx="2276479" cy="227647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FB5ABACC-857D-4C45-B23F-65E18741B6A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43558" y="1414461"/>
              <a:ext cx="2276479" cy="227647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E8D7791B-C427-45DC-8384-46C7B44DE98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90599" y="3690940"/>
              <a:ext cx="2276479" cy="227647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7" name="图片 6" descr="图片包含 电子产品&#10;&#10;描述已自动生成">
              <a:extLst>
                <a:ext uri="{FF2B5EF4-FFF2-40B4-BE49-F238E27FC236}">
                  <a16:creationId xmlns:a16="http://schemas.microsoft.com/office/drawing/2014/main" id="{D2FBACC4-E0BF-483B-90D5-6F5EABF91AE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267078" y="3690939"/>
              <a:ext cx="2276479" cy="227647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1DD74F7D-9FFA-4FD5-BA60-B924A9F0064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543557" y="3690940"/>
              <a:ext cx="2276479" cy="227647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sp>
        <p:nvSpPr>
          <p:cNvPr id="17" name="矩形 16">
            <a:extLst>
              <a:ext uri="{FF2B5EF4-FFF2-40B4-BE49-F238E27FC236}">
                <a16:creationId xmlns:a16="http://schemas.microsoft.com/office/drawing/2014/main" id="{9B654CBA-6B7B-40A1-98E4-B4DFF18C3ED8}"/>
              </a:ext>
            </a:extLst>
          </p:cNvPr>
          <p:cNvSpPr/>
          <p:nvPr/>
        </p:nvSpPr>
        <p:spPr>
          <a:xfrm>
            <a:off x="8309889" y="2274838"/>
            <a:ext cx="293679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altLang="zh-CN" sz="2400" kern="0" dirty="0">
                <a:solidFill>
                  <a:srgbClr val="3D4762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Matplotlib-</a:t>
            </a:r>
            <a:r>
              <a:rPr lang="en-GB" altLang="zh-CN" sz="2400" kern="0" dirty="0" err="1">
                <a:solidFill>
                  <a:srgbClr val="3D4762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pyplot</a:t>
            </a:r>
            <a:endParaRPr lang="en-GB" altLang="zh-CN" sz="2400" kern="0" dirty="0">
              <a:solidFill>
                <a:srgbClr val="3D4762"/>
              </a:solidFill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  <a:p>
            <a:pPr algn="ctr"/>
            <a:r>
              <a:rPr lang="en-GB" altLang="zh-CN" sz="2400" kern="0" dirty="0" err="1">
                <a:solidFill>
                  <a:srgbClr val="3D4762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Keras</a:t>
            </a:r>
            <a:r>
              <a:rPr lang="en-GB" altLang="zh-CN" sz="2400" kern="0" dirty="0">
                <a:solidFill>
                  <a:srgbClr val="3D4762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 “</a:t>
            </a:r>
            <a:r>
              <a:rPr lang="en-GB" altLang="zh-CN" sz="2400" kern="0" dirty="0" err="1">
                <a:solidFill>
                  <a:srgbClr val="3D4762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plot_model</a:t>
            </a:r>
            <a:r>
              <a:rPr lang="en-GB" altLang="zh-CN" sz="2400" kern="0" dirty="0">
                <a:solidFill>
                  <a:srgbClr val="3D4762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” function</a:t>
            </a:r>
          </a:p>
          <a:p>
            <a:pPr algn="ctr"/>
            <a:endParaRPr lang="en-GB" altLang="zh-CN" sz="2400" kern="0" dirty="0">
              <a:solidFill>
                <a:srgbClr val="3D4762"/>
              </a:solidFill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  <a:p>
            <a:pPr algn="ctr"/>
            <a:r>
              <a:rPr lang="en-GB" altLang="zh-CN" sz="2400" kern="0" dirty="0">
                <a:solidFill>
                  <a:srgbClr val="3D4762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Prediction of “</a:t>
            </a:r>
            <a:r>
              <a:rPr lang="en-GB" altLang="zh-CN" sz="2400" kern="0" dirty="0" err="1">
                <a:solidFill>
                  <a:srgbClr val="3D4762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CNNBenchmark</a:t>
            </a:r>
            <a:r>
              <a:rPr lang="en-GB" altLang="zh-CN" sz="2400" kern="0" dirty="0">
                <a:solidFill>
                  <a:srgbClr val="3D4762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”</a:t>
            </a:r>
          </a:p>
        </p:txBody>
      </p:sp>
      <p:sp>
        <p:nvSpPr>
          <p:cNvPr id="12" name="页脚占位符 11">
            <a:extLst>
              <a:ext uri="{FF2B5EF4-FFF2-40B4-BE49-F238E27FC236}">
                <a16:creationId xmlns:a16="http://schemas.microsoft.com/office/drawing/2014/main" id="{30173487-309B-44E6-8BF1-5542D4DAA2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Automatic Identification of Ships on Satellite Images</a:t>
            </a:r>
            <a:endParaRPr lang="zh-CN" altLang="en-US" dirty="0"/>
          </a:p>
        </p:txBody>
      </p:sp>
      <p:sp>
        <p:nvSpPr>
          <p:cNvPr id="14" name="灯片编号占位符 13">
            <a:extLst>
              <a:ext uri="{FF2B5EF4-FFF2-40B4-BE49-F238E27FC236}">
                <a16:creationId xmlns:a16="http://schemas.microsoft.com/office/drawing/2014/main" id="{1532D7C6-3E8C-4F47-BB43-A2719E2BF9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034897-BE47-4E73-BD20-1F97404FF4D4}" type="slidenum">
              <a:rPr lang="zh-CN" altLang="en-US" smtClean="0"/>
              <a:pPr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2387657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文本框 28">
            <a:extLst>
              <a:ext uri="{FF2B5EF4-FFF2-40B4-BE49-F238E27FC236}">
                <a16:creationId xmlns:a16="http://schemas.microsoft.com/office/drawing/2014/main" id="{7B13D638-3EF1-4CD2-B38E-D18AEBDC98DE}"/>
              </a:ext>
            </a:extLst>
          </p:cNvPr>
          <p:cNvSpPr txBox="1"/>
          <p:nvPr/>
        </p:nvSpPr>
        <p:spPr>
          <a:xfrm>
            <a:off x="1166140" y="4651225"/>
            <a:ext cx="3547766" cy="40011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altLang="zh-CN" sz="2000" kern="0" dirty="0">
                <a:solidFill>
                  <a:schemeClr val="bg1">
                    <a:alpha val="3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Part 3	Results &amp; Conclusion</a:t>
            </a:r>
            <a:endParaRPr lang="zh-CN" altLang="en-US" sz="2000" kern="0" dirty="0">
              <a:solidFill>
                <a:schemeClr val="bg1">
                  <a:alpha val="3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AF1951F5-F60E-48C4-AF4C-E9AE34E9A30F}"/>
              </a:ext>
            </a:extLst>
          </p:cNvPr>
          <p:cNvSpPr txBox="1"/>
          <p:nvPr/>
        </p:nvSpPr>
        <p:spPr>
          <a:xfrm>
            <a:off x="1166140" y="5082109"/>
            <a:ext cx="2601994" cy="40011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altLang="zh-CN" sz="2000" kern="0" dirty="0">
                <a:solidFill>
                  <a:schemeClr val="bg1">
                    <a:alpha val="3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Part 4	Further Work</a:t>
            </a:r>
            <a:endParaRPr lang="zh-CN" altLang="en-US" sz="2000" kern="0" dirty="0">
              <a:solidFill>
                <a:schemeClr val="bg1">
                  <a:alpha val="3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1BBD51CE-50A1-4756-90B3-FDEF0D18C9F1}"/>
              </a:ext>
            </a:extLst>
          </p:cNvPr>
          <p:cNvSpPr txBox="1"/>
          <p:nvPr/>
        </p:nvSpPr>
        <p:spPr>
          <a:xfrm>
            <a:off x="1166140" y="1072941"/>
            <a:ext cx="4128053" cy="40011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altLang="zh-CN" sz="2000" kern="0" dirty="0">
                <a:solidFill>
                  <a:schemeClr val="bg1">
                    <a:alpha val="3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Part 1	Introduction &amp; Background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693495CA-E397-4B82-B464-C61A49A3ED62}"/>
              </a:ext>
            </a:extLst>
          </p:cNvPr>
          <p:cNvSpPr txBox="1"/>
          <p:nvPr/>
        </p:nvSpPr>
        <p:spPr>
          <a:xfrm>
            <a:off x="553814" y="2000309"/>
            <a:ext cx="849463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600" kern="0" dirty="0">
                <a:solidFill>
                  <a:srgbClr val="3D476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Part 2</a:t>
            </a:r>
            <a:endParaRPr lang="zh-CN" altLang="en-US" sz="6600" kern="0" dirty="0">
              <a:solidFill>
                <a:srgbClr val="3D476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r>
              <a:rPr lang="en-US" altLang="zh-CN" sz="5400" b="1" kern="0" dirty="0">
                <a:solidFill>
                  <a:srgbClr val="3D476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Design &amp; Implementation</a:t>
            </a:r>
            <a:endParaRPr lang="zh-CN" altLang="en-US" sz="5400" b="1" kern="0" dirty="0">
              <a:solidFill>
                <a:srgbClr val="3D476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2257758"/>
      </p:ext>
    </p:extLst>
  </p:cSld>
  <p:clrMapOvr>
    <a:masterClrMapping/>
  </p:clrMapOvr>
  <p:transition spd="slow">
    <p:cover dir="r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>
            <a:extLst>
              <a:ext uri="{FF2B5EF4-FFF2-40B4-BE49-F238E27FC236}">
                <a16:creationId xmlns:a16="http://schemas.microsoft.com/office/drawing/2014/main" id="{8D72674A-0D5E-4C0C-BDE3-D54B6F42AAD2}"/>
              </a:ext>
            </a:extLst>
          </p:cNvPr>
          <p:cNvSpPr txBox="1"/>
          <p:nvPr/>
        </p:nvSpPr>
        <p:spPr>
          <a:xfrm>
            <a:off x="1166140" y="4651225"/>
            <a:ext cx="2601994" cy="40011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altLang="zh-CN" sz="2000" kern="0" dirty="0">
                <a:solidFill>
                  <a:schemeClr val="bg1">
                    <a:alpha val="3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Part 4	Further Work</a:t>
            </a:r>
            <a:endParaRPr lang="zh-CN" altLang="en-US" sz="2000" kern="0" dirty="0">
              <a:solidFill>
                <a:schemeClr val="bg1">
                  <a:alpha val="3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7E01BFB-7286-4204-BEA1-D60847769DF8}"/>
              </a:ext>
            </a:extLst>
          </p:cNvPr>
          <p:cNvSpPr txBox="1"/>
          <p:nvPr/>
        </p:nvSpPr>
        <p:spPr>
          <a:xfrm>
            <a:off x="1166140" y="1072941"/>
            <a:ext cx="3972562" cy="40011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altLang="zh-CN" sz="2000" kern="0" dirty="0">
                <a:solidFill>
                  <a:schemeClr val="bg1">
                    <a:alpha val="3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Part 2	Design &amp; Implementation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1E7305DD-8D5B-4FC0-BC3A-C739442D40A1}"/>
              </a:ext>
            </a:extLst>
          </p:cNvPr>
          <p:cNvSpPr txBox="1"/>
          <p:nvPr/>
        </p:nvSpPr>
        <p:spPr>
          <a:xfrm>
            <a:off x="1166140" y="640761"/>
            <a:ext cx="4128053" cy="40011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altLang="zh-CN" sz="2000" kern="0" dirty="0">
                <a:solidFill>
                  <a:schemeClr val="bg1">
                    <a:alpha val="3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Part 1	Introduction &amp; Background</a:t>
            </a:r>
            <a:endParaRPr lang="zh-CN" altLang="en-US" sz="2000" kern="0" dirty="0">
              <a:solidFill>
                <a:schemeClr val="bg1">
                  <a:alpha val="3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F9DBDE60-6F3B-448C-B654-C2C030174CCD}"/>
              </a:ext>
            </a:extLst>
          </p:cNvPr>
          <p:cNvSpPr txBox="1"/>
          <p:nvPr/>
        </p:nvSpPr>
        <p:spPr>
          <a:xfrm>
            <a:off x="553814" y="2000309"/>
            <a:ext cx="7340471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600" kern="0" dirty="0">
                <a:solidFill>
                  <a:srgbClr val="3D476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Part 3</a:t>
            </a:r>
            <a:endParaRPr lang="zh-CN" altLang="en-US" sz="6600" kern="0" dirty="0">
              <a:solidFill>
                <a:srgbClr val="3D476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r>
              <a:rPr lang="en-US" altLang="zh-CN" sz="5400" b="1" kern="0" dirty="0">
                <a:solidFill>
                  <a:srgbClr val="3D476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Results &amp; Conclusion</a:t>
            </a:r>
            <a:endParaRPr lang="zh-CN" altLang="en-US" sz="5400" b="1" kern="0" dirty="0">
              <a:solidFill>
                <a:srgbClr val="3D476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13425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7B3689-7CE9-4FC1-80E4-21210139A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Performance: Acc/Loss</a:t>
            </a:r>
            <a:endParaRPr lang="zh-CN" altLang="en-US" dirty="0"/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A96FA41A-A015-4D87-A2C3-CEC8D9A776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8117647"/>
              </p:ext>
            </p:extLst>
          </p:nvPr>
        </p:nvGraphicFramePr>
        <p:xfrm>
          <a:off x="676276" y="1752600"/>
          <a:ext cx="10839448" cy="3352800"/>
        </p:xfrm>
        <a:graphic>
          <a:graphicData uri="http://schemas.openxmlformats.org/drawingml/2006/table">
            <a:tbl>
              <a:tblPr firstRow="1" firstCol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{B301B821-A1FF-4177-AEE7-76D212191A09}</a:tableStyleId>
              </a:tblPr>
              <a:tblGrid>
                <a:gridCol w="2928904">
                  <a:extLst>
                    <a:ext uri="{9D8B030D-6E8A-4147-A177-3AD203B41FA5}">
                      <a16:colId xmlns:a16="http://schemas.microsoft.com/office/drawing/2014/main" val="3848174072"/>
                    </a:ext>
                  </a:extLst>
                </a:gridCol>
                <a:gridCol w="1977636">
                  <a:extLst>
                    <a:ext uri="{9D8B030D-6E8A-4147-A177-3AD203B41FA5}">
                      <a16:colId xmlns:a16="http://schemas.microsoft.com/office/drawing/2014/main" val="1403986959"/>
                    </a:ext>
                  </a:extLst>
                </a:gridCol>
                <a:gridCol w="1977636">
                  <a:extLst>
                    <a:ext uri="{9D8B030D-6E8A-4147-A177-3AD203B41FA5}">
                      <a16:colId xmlns:a16="http://schemas.microsoft.com/office/drawing/2014/main" val="1824818883"/>
                    </a:ext>
                  </a:extLst>
                </a:gridCol>
                <a:gridCol w="1977636">
                  <a:extLst>
                    <a:ext uri="{9D8B030D-6E8A-4147-A177-3AD203B41FA5}">
                      <a16:colId xmlns:a16="http://schemas.microsoft.com/office/drawing/2014/main" val="3475995953"/>
                    </a:ext>
                  </a:extLst>
                </a:gridCol>
                <a:gridCol w="1977636">
                  <a:extLst>
                    <a:ext uri="{9D8B030D-6E8A-4147-A177-3AD203B41FA5}">
                      <a16:colId xmlns:a16="http://schemas.microsoft.com/office/drawing/2014/main" val="158841605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2000" kern="5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Model</a:t>
                      </a:r>
                      <a:endParaRPr lang="zh-CN" sz="2000" kern="5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DejaVu Sans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2000" kern="5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Loss</a:t>
                      </a:r>
                      <a:endParaRPr lang="zh-CN" sz="2000" kern="5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2000" kern="5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(Training Set)</a:t>
                      </a:r>
                      <a:endParaRPr lang="zh-CN" sz="2000" kern="5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DejaVu Sans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2000" kern="5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Accuracy</a:t>
                      </a:r>
                      <a:endParaRPr lang="zh-CN" sz="2000" kern="5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2000" kern="5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(Training Set)</a:t>
                      </a:r>
                      <a:endParaRPr lang="zh-CN" sz="2000" kern="5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DejaVu Sans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2000" kern="5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Loss</a:t>
                      </a:r>
                      <a:endParaRPr lang="zh-CN" sz="2000" kern="5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2000" kern="5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(Test Set)</a:t>
                      </a:r>
                      <a:endParaRPr lang="zh-CN" sz="2000" kern="5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DejaVu Sans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2000" kern="5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Accuracy</a:t>
                      </a:r>
                      <a:endParaRPr lang="zh-CN" sz="2000" kern="5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2000" kern="5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(Test Set)</a:t>
                      </a:r>
                      <a:endParaRPr lang="zh-CN" sz="2000" kern="5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DejaVu Sans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718216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2000" b="0" kern="5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AlexNet</a:t>
                      </a:r>
                      <a:endParaRPr lang="zh-CN" sz="2000" b="0" kern="50" dirty="0">
                        <a:effectLst/>
                        <a:latin typeface="Arial" panose="020B0604020202020204" pitchFamily="34" charset="0"/>
                        <a:ea typeface="DejaVu Sans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2000" kern="5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5.2110</a:t>
                      </a:r>
                      <a:endParaRPr lang="zh-CN" sz="2000" kern="50">
                        <a:effectLst/>
                        <a:latin typeface="Arial" panose="020B0604020202020204" pitchFamily="34" charset="0"/>
                        <a:ea typeface="DejaVu Sans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2000" kern="5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0.6767</a:t>
                      </a:r>
                      <a:endParaRPr lang="zh-CN" sz="2000" kern="50">
                        <a:effectLst/>
                        <a:latin typeface="Arial" panose="020B0604020202020204" pitchFamily="34" charset="0"/>
                        <a:ea typeface="DejaVu Sans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2000" kern="5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5.6683</a:t>
                      </a:r>
                      <a:endParaRPr lang="zh-CN" sz="2000" kern="50">
                        <a:effectLst/>
                        <a:latin typeface="Arial" panose="020B0604020202020204" pitchFamily="34" charset="0"/>
                        <a:ea typeface="DejaVu Sans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2000" kern="5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0.6483</a:t>
                      </a:r>
                      <a:endParaRPr lang="zh-CN" sz="2000" kern="50">
                        <a:effectLst/>
                        <a:latin typeface="Arial" panose="020B0604020202020204" pitchFamily="34" charset="0"/>
                        <a:ea typeface="DejaVu Sans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614378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2000" b="0" kern="5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AlexNetMod_D</a:t>
                      </a:r>
                      <a:endParaRPr lang="zh-CN" sz="2000" b="0" kern="50" dirty="0">
                        <a:effectLst/>
                        <a:latin typeface="Arial" panose="020B0604020202020204" pitchFamily="34" charset="0"/>
                        <a:ea typeface="DejaVu Sans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2000" kern="5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0.6319</a:t>
                      </a:r>
                      <a:endParaRPr lang="zh-CN" sz="2000" kern="50">
                        <a:effectLst/>
                        <a:latin typeface="Arial" panose="020B0604020202020204" pitchFamily="34" charset="0"/>
                        <a:ea typeface="DejaVu Sans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2000" kern="5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0.6735</a:t>
                      </a:r>
                      <a:endParaRPr lang="zh-CN" sz="2000" kern="50">
                        <a:effectLst/>
                        <a:latin typeface="Arial" panose="020B0604020202020204" pitchFamily="34" charset="0"/>
                        <a:ea typeface="DejaVu Sans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2000" kern="5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0.6462</a:t>
                      </a:r>
                      <a:endParaRPr lang="zh-CN" sz="2000" kern="50">
                        <a:effectLst/>
                        <a:latin typeface="Arial" panose="020B0604020202020204" pitchFamily="34" charset="0"/>
                        <a:ea typeface="DejaVu Sans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2000" kern="5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0.6521</a:t>
                      </a:r>
                      <a:endParaRPr lang="zh-CN" sz="2000" kern="50">
                        <a:effectLst/>
                        <a:latin typeface="Arial" panose="020B0604020202020204" pitchFamily="34" charset="0"/>
                        <a:ea typeface="DejaVu Sans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5925789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2000" b="0" kern="5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AlexNetMod_D_F</a:t>
                      </a:r>
                      <a:endParaRPr lang="zh-CN" sz="2000" b="0" kern="50" dirty="0">
                        <a:effectLst/>
                        <a:latin typeface="Arial" panose="020B0604020202020204" pitchFamily="34" charset="0"/>
                        <a:ea typeface="DejaVu Sans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2000" kern="5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N/A</a:t>
                      </a:r>
                      <a:endParaRPr lang="zh-CN" sz="2000" kern="50">
                        <a:effectLst/>
                        <a:latin typeface="Arial" panose="020B0604020202020204" pitchFamily="34" charset="0"/>
                        <a:ea typeface="DejaVu Sans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2000" kern="5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N/A</a:t>
                      </a:r>
                      <a:endParaRPr lang="zh-CN" sz="2000" kern="50">
                        <a:effectLst/>
                        <a:latin typeface="Arial" panose="020B0604020202020204" pitchFamily="34" charset="0"/>
                        <a:ea typeface="DejaVu Sans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2000" kern="5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N/A</a:t>
                      </a:r>
                      <a:endParaRPr lang="zh-CN" sz="2000" kern="50">
                        <a:effectLst/>
                        <a:latin typeface="Arial" panose="020B0604020202020204" pitchFamily="34" charset="0"/>
                        <a:ea typeface="DejaVu Sans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2000" kern="5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N/A</a:t>
                      </a:r>
                      <a:endParaRPr lang="zh-CN" sz="2000" kern="50">
                        <a:effectLst/>
                        <a:latin typeface="Arial" panose="020B0604020202020204" pitchFamily="34" charset="0"/>
                        <a:ea typeface="DejaVu Sans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109912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2000" b="0" kern="5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AlexNetMod_D_F_KS</a:t>
                      </a:r>
                      <a:endParaRPr lang="zh-CN" sz="2000" b="0" kern="50" dirty="0">
                        <a:effectLst/>
                        <a:latin typeface="Arial" panose="020B0604020202020204" pitchFamily="34" charset="0"/>
                        <a:ea typeface="DejaVu Sans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2000" kern="5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0.6318</a:t>
                      </a:r>
                      <a:endParaRPr lang="zh-CN" sz="2000" kern="50">
                        <a:effectLst/>
                        <a:latin typeface="Arial" panose="020B0604020202020204" pitchFamily="34" charset="0"/>
                        <a:ea typeface="DejaVu Sans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2000" kern="5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0.6736</a:t>
                      </a:r>
                      <a:endParaRPr lang="zh-CN" sz="2000" kern="50">
                        <a:effectLst/>
                        <a:latin typeface="Arial" panose="020B0604020202020204" pitchFamily="34" charset="0"/>
                        <a:ea typeface="DejaVu Sans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2000" kern="5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0.6529</a:t>
                      </a:r>
                      <a:endParaRPr lang="zh-CN" sz="2000" kern="50">
                        <a:effectLst/>
                        <a:latin typeface="Arial" panose="020B0604020202020204" pitchFamily="34" charset="0"/>
                        <a:ea typeface="DejaVu Sans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2000" kern="5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0.6485</a:t>
                      </a:r>
                      <a:endParaRPr lang="zh-CN" sz="2000" kern="50">
                        <a:effectLst/>
                        <a:latin typeface="Arial" panose="020B0604020202020204" pitchFamily="34" charset="0"/>
                        <a:ea typeface="DejaVu Sans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321188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2000" b="0" kern="5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CNNBenchmark</a:t>
                      </a:r>
                      <a:endParaRPr lang="zh-CN" sz="2000" b="0" kern="50" dirty="0">
                        <a:effectLst/>
                        <a:latin typeface="Arial" panose="020B0604020202020204" pitchFamily="34" charset="0"/>
                        <a:ea typeface="DejaVu Sans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2000" kern="5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0.3372</a:t>
                      </a:r>
                      <a:endParaRPr lang="zh-CN" sz="2000" kern="50">
                        <a:effectLst/>
                        <a:latin typeface="Arial" panose="020B0604020202020204" pitchFamily="34" charset="0"/>
                        <a:ea typeface="DejaVu Sans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2000" kern="5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0.8743</a:t>
                      </a:r>
                      <a:endParaRPr lang="zh-CN" sz="2000" kern="50">
                        <a:effectLst/>
                        <a:latin typeface="Arial" panose="020B0604020202020204" pitchFamily="34" charset="0"/>
                        <a:ea typeface="DejaVu Sans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2000" kern="5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0.3332</a:t>
                      </a:r>
                      <a:endParaRPr lang="zh-CN" sz="2000" kern="50">
                        <a:effectLst/>
                        <a:latin typeface="Arial" panose="020B0604020202020204" pitchFamily="34" charset="0"/>
                        <a:ea typeface="DejaVu Sans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2000" kern="5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0.8780</a:t>
                      </a:r>
                      <a:endParaRPr lang="zh-CN" sz="2000" kern="50">
                        <a:effectLst/>
                        <a:latin typeface="Arial" panose="020B0604020202020204" pitchFamily="34" charset="0"/>
                        <a:ea typeface="DejaVu Sans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940768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2000" b="0" kern="5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ResNet50PT</a:t>
                      </a:r>
                      <a:endParaRPr lang="zh-CN" sz="2000" b="0" kern="50" dirty="0">
                        <a:effectLst/>
                        <a:latin typeface="Arial" panose="020B0604020202020204" pitchFamily="34" charset="0"/>
                        <a:ea typeface="DejaVu Sans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2000" kern="5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5.1706</a:t>
                      </a:r>
                      <a:endParaRPr lang="zh-CN" sz="2000" kern="50">
                        <a:effectLst/>
                        <a:latin typeface="Arial" panose="020B0604020202020204" pitchFamily="34" charset="0"/>
                        <a:ea typeface="DejaVu Sans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2000" kern="5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0.6792</a:t>
                      </a:r>
                      <a:endParaRPr lang="zh-CN" sz="2000" kern="50">
                        <a:effectLst/>
                        <a:latin typeface="Arial" panose="020B0604020202020204" pitchFamily="34" charset="0"/>
                        <a:ea typeface="DejaVu Sans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2000" kern="5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5.6683</a:t>
                      </a:r>
                      <a:endParaRPr lang="zh-CN" sz="2000" kern="50">
                        <a:effectLst/>
                        <a:latin typeface="Arial" panose="020B0604020202020204" pitchFamily="34" charset="0"/>
                        <a:ea typeface="DejaVu Sans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2000" kern="5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0.6483</a:t>
                      </a:r>
                      <a:endParaRPr lang="zh-CN" sz="2000" kern="50">
                        <a:effectLst/>
                        <a:latin typeface="Arial" panose="020B0604020202020204" pitchFamily="34" charset="0"/>
                        <a:ea typeface="DejaVu Sans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558880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2000" b="0" kern="5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VGG16Mod_D_F</a:t>
                      </a:r>
                      <a:endParaRPr lang="zh-CN" sz="2000" b="0" kern="50" dirty="0">
                        <a:effectLst/>
                        <a:latin typeface="Arial" panose="020B0604020202020204" pitchFamily="34" charset="0"/>
                        <a:ea typeface="DejaVu Sans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2000" kern="5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0.2111</a:t>
                      </a:r>
                      <a:endParaRPr lang="zh-CN" sz="2000" kern="50">
                        <a:effectLst/>
                        <a:latin typeface="Arial" panose="020B0604020202020204" pitchFamily="34" charset="0"/>
                        <a:ea typeface="DejaVu Sans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2000" kern="5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0.9226</a:t>
                      </a:r>
                      <a:endParaRPr lang="zh-CN" sz="2000" kern="50">
                        <a:effectLst/>
                        <a:latin typeface="Arial" panose="020B0604020202020204" pitchFamily="34" charset="0"/>
                        <a:ea typeface="DejaVu Sans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2000" kern="5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0.2076</a:t>
                      </a:r>
                      <a:endParaRPr lang="zh-CN" sz="2000" kern="50">
                        <a:effectLst/>
                        <a:latin typeface="Arial" panose="020B0604020202020204" pitchFamily="34" charset="0"/>
                        <a:ea typeface="DejaVu Sans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2000" kern="5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0.9228</a:t>
                      </a:r>
                      <a:endParaRPr lang="zh-CN" sz="2000" kern="50" dirty="0">
                        <a:effectLst/>
                        <a:latin typeface="Arial" panose="020B0604020202020204" pitchFamily="34" charset="0"/>
                        <a:ea typeface="DejaVu Sans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955590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2000" b="0" kern="5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VGG16PT</a:t>
                      </a:r>
                      <a:endParaRPr lang="zh-CN" sz="2000" b="0" kern="50" dirty="0">
                        <a:effectLst/>
                        <a:latin typeface="Arial" panose="020B0604020202020204" pitchFamily="34" charset="0"/>
                        <a:ea typeface="DejaVu Sans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2000" kern="5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5.3174</a:t>
                      </a:r>
                      <a:endParaRPr lang="zh-CN" sz="2000" kern="50">
                        <a:effectLst/>
                        <a:latin typeface="Arial" panose="020B0604020202020204" pitchFamily="34" charset="0"/>
                        <a:ea typeface="DejaVu Sans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2000" kern="5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0.6701</a:t>
                      </a:r>
                      <a:endParaRPr lang="zh-CN" sz="2000" kern="50">
                        <a:effectLst/>
                        <a:latin typeface="Arial" panose="020B0604020202020204" pitchFamily="34" charset="0"/>
                        <a:ea typeface="DejaVu Sans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2000" kern="5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5.6392</a:t>
                      </a:r>
                      <a:endParaRPr lang="zh-CN" sz="2000" kern="50">
                        <a:effectLst/>
                        <a:latin typeface="Arial" panose="020B0604020202020204" pitchFamily="34" charset="0"/>
                        <a:ea typeface="DejaVu Sans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2000" kern="5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0.6501</a:t>
                      </a:r>
                      <a:endParaRPr lang="zh-CN" sz="2000" kern="50" dirty="0">
                        <a:effectLst/>
                        <a:latin typeface="Arial" panose="020B0604020202020204" pitchFamily="34" charset="0"/>
                        <a:ea typeface="DejaVu Sans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276725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2000" b="0" kern="5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VGG16</a:t>
                      </a:r>
                      <a:endParaRPr lang="zh-CN" sz="2000" b="0" kern="50" dirty="0">
                        <a:effectLst/>
                        <a:latin typeface="Arial" panose="020B0604020202020204" pitchFamily="34" charset="0"/>
                        <a:ea typeface="DejaVu Sans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2000" kern="5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10.7499</a:t>
                      </a:r>
                      <a:endParaRPr lang="zh-CN" sz="2000" kern="50" dirty="0">
                        <a:effectLst/>
                        <a:latin typeface="Arial" panose="020B0604020202020204" pitchFamily="34" charset="0"/>
                        <a:ea typeface="DejaVu Sans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2000" kern="5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0.3257</a:t>
                      </a:r>
                      <a:endParaRPr lang="zh-CN" sz="2000" kern="50" dirty="0">
                        <a:effectLst/>
                        <a:latin typeface="Arial" panose="020B0604020202020204" pitchFamily="34" charset="0"/>
                        <a:ea typeface="DejaVu Sans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2000" kern="5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10.2594</a:t>
                      </a:r>
                      <a:endParaRPr lang="zh-CN" sz="2000" kern="50" dirty="0">
                        <a:effectLst/>
                        <a:latin typeface="Arial" panose="020B0604020202020204" pitchFamily="34" charset="0"/>
                        <a:ea typeface="DejaVu Sans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2000" kern="5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0.3565</a:t>
                      </a:r>
                      <a:endParaRPr lang="zh-CN" sz="2000" kern="50" dirty="0">
                        <a:effectLst/>
                        <a:latin typeface="Arial" panose="020B0604020202020204" pitchFamily="34" charset="0"/>
                        <a:ea typeface="DejaVu Sans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38102395"/>
                  </a:ext>
                </a:extLst>
              </a:tr>
            </a:tbl>
          </a:graphicData>
        </a:graphic>
      </p:graphicFrame>
      <p:sp>
        <p:nvSpPr>
          <p:cNvPr id="5" name="矩形 4">
            <a:extLst>
              <a:ext uri="{FF2B5EF4-FFF2-40B4-BE49-F238E27FC236}">
                <a16:creationId xmlns:a16="http://schemas.microsoft.com/office/drawing/2014/main" id="{D57CA4D9-1E18-41D5-BE56-38B0991A02C5}"/>
              </a:ext>
            </a:extLst>
          </p:cNvPr>
          <p:cNvSpPr/>
          <p:nvPr/>
        </p:nvSpPr>
        <p:spPr>
          <a:xfrm>
            <a:off x="676276" y="1174149"/>
            <a:ext cx="108394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kern="0" dirty="0">
                <a:solidFill>
                  <a:srgbClr val="3D47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Accuracy/loss of each model trained in small batch size = 2.</a:t>
            </a:r>
            <a:endParaRPr lang="en-GB" altLang="zh-CN" sz="2400" kern="0" dirty="0">
              <a:solidFill>
                <a:srgbClr val="3D4762"/>
              </a:solidFill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423AA1D-E1BB-4D66-9A95-17397207FCED}"/>
              </a:ext>
            </a:extLst>
          </p:cNvPr>
          <p:cNvSpPr/>
          <p:nvPr/>
        </p:nvSpPr>
        <p:spPr>
          <a:xfrm>
            <a:off x="676276" y="5218983"/>
            <a:ext cx="108394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kern="0" dirty="0">
                <a:solidFill>
                  <a:srgbClr val="3D4762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N/A: Model is not trained, performance result is “Not Applicable”.</a:t>
            </a:r>
            <a:endParaRPr lang="en-GB" altLang="zh-CN" kern="0" dirty="0">
              <a:solidFill>
                <a:srgbClr val="3D4762"/>
              </a:solidFill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1" name="页脚占位符 10">
            <a:extLst>
              <a:ext uri="{FF2B5EF4-FFF2-40B4-BE49-F238E27FC236}">
                <a16:creationId xmlns:a16="http://schemas.microsoft.com/office/drawing/2014/main" id="{8D655DB9-F71B-4920-B8FE-A603BCA1E6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Automatic Identification of Ships on Satellite Images</a:t>
            </a:r>
            <a:endParaRPr lang="zh-CN" altLang="en-US" dirty="0"/>
          </a:p>
        </p:txBody>
      </p:sp>
      <p:sp>
        <p:nvSpPr>
          <p:cNvPr id="12" name="灯片编号占位符 11">
            <a:extLst>
              <a:ext uri="{FF2B5EF4-FFF2-40B4-BE49-F238E27FC236}">
                <a16:creationId xmlns:a16="http://schemas.microsoft.com/office/drawing/2014/main" id="{C7BCE13E-7475-4370-824E-6E4F47D65B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034897-BE47-4E73-BD20-1F97404FF4D4}" type="slidenum">
              <a:rPr lang="zh-CN" altLang="en-US" smtClean="0"/>
              <a:pPr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4829772"/>
      </p:ext>
    </p:extLst>
  </p:cSld>
  <p:clrMapOvr>
    <a:masterClrMapping/>
  </p:clrMapOvr>
  <p:transition spd="med">
    <p:pull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A02E793-ABCC-4BA6-B799-873870AF0E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Performance: Acc/Loss</a:t>
            </a:r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C5576EA-FA4A-49FA-953C-BD94061B4B3B}"/>
              </a:ext>
            </a:extLst>
          </p:cNvPr>
          <p:cNvSpPr/>
          <p:nvPr/>
        </p:nvSpPr>
        <p:spPr>
          <a:xfrm>
            <a:off x="676276" y="1174149"/>
            <a:ext cx="108394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kern="0" dirty="0">
                <a:solidFill>
                  <a:srgbClr val="3D47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Accuracy/loss of each model trained in large batch size.</a:t>
            </a:r>
            <a:endParaRPr lang="en-GB" altLang="zh-CN" sz="2400" kern="0" dirty="0">
              <a:solidFill>
                <a:srgbClr val="3D4762"/>
              </a:solidFill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15CE82B3-51D0-41B6-945A-15EEBF5046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7426216"/>
              </p:ext>
            </p:extLst>
          </p:nvPr>
        </p:nvGraphicFramePr>
        <p:xfrm>
          <a:off x="676276" y="1749584"/>
          <a:ext cx="10839449" cy="4267200"/>
        </p:xfrm>
        <a:graphic>
          <a:graphicData uri="http://schemas.openxmlformats.org/drawingml/2006/table">
            <a:tbl>
              <a:tblPr firstRow="1" firstCol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{B301B821-A1FF-4177-AEE7-76D212191A09}</a:tableStyleId>
              </a:tblPr>
              <a:tblGrid>
                <a:gridCol w="2941093">
                  <a:extLst>
                    <a:ext uri="{9D8B030D-6E8A-4147-A177-3AD203B41FA5}">
                      <a16:colId xmlns:a16="http://schemas.microsoft.com/office/drawing/2014/main" val="2821007740"/>
                    </a:ext>
                  </a:extLst>
                </a:gridCol>
                <a:gridCol w="1721819">
                  <a:extLst>
                    <a:ext uri="{9D8B030D-6E8A-4147-A177-3AD203B41FA5}">
                      <a16:colId xmlns:a16="http://schemas.microsoft.com/office/drawing/2014/main" val="707582331"/>
                    </a:ext>
                  </a:extLst>
                </a:gridCol>
                <a:gridCol w="1723017">
                  <a:extLst>
                    <a:ext uri="{9D8B030D-6E8A-4147-A177-3AD203B41FA5}">
                      <a16:colId xmlns:a16="http://schemas.microsoft.com/office/drawing/2014/main" val="1414788360"/>
                    </a:ext>
                  </a:extLst>
                </a:gridCol>
                <a:gridCol w="1723017">
                  <a:extLst>
                    <a:ext uri="{9D8B030D-6E8A-4147-A177-3AD203B41FA5}">
                      <a16:colId xmlns:a16="http://schemas.microsoft.com/office/drawing/2014/main" val="3655850395"/>
                    </a:ext>
                  </a:extLst>
                </a:gridCol>
                <a:gridCol w="1723017">
                  <a:extLst>
                    <a:ext uri="{9D8B030D-6E8A-4147-A177-3AD203B41FA5}">
                      <a16:colId xmlns:a16="http://schemas.microsoft.com/office/drawing/2014/main" val="3443574813"/>
                    </a:ext>
                  </a:extLst>
                </a:gridCol>
                <a:gridCol w="1007486">
                  <a:extLst>
                    <a:ext uri="{9D8B030D-6E8A-4147-A177-3AD203B41FA5}">
                      <a16:colId xmlns:a16="http://schemas.microsoft.com/office/drawing/2014/main" val="290598084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2000" kern="5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Model</a:t>
                      </a:r>
                      <a:endParaRPr lang="zh-CN" sz="2000" kern="5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2000" kern="5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Loss</a:t>
                      </a:r>
                      <a:endParaRPr lang="zh-CN" sz="2000" kern="5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2000" kern="5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(Training)</a:t>
                      </a:r>
                      <a:endParaRPr lang="zh-CN" sz="2000" kern="5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2000" kern="5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Accuracy</a:t>
                      </a:r>
                      <a:endParaRPr lang="zh-CN" sz="2000" kern="5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2000" kern="5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(Training)</a:t>
                      </a:r>
                      <a:endParaRPr lang="zh-CN" sz="2000" kern="5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2000" kern="5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Loss</a:t>
                      </a:r>
                      <a:endParaRPr lang="zh-CN" sz="2000" kern="5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2000" kern="5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(Test)</a:t>
                      </a:r>
                      <a:endParaRPr lang="zh-CN" sz="2000" kern="5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2000" kern="5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Accuracy</a:t>
                      </a:r>
                      <a:endParaRPr lang="zh-CN" sz="2000" kern="5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2000" kern="5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(Test)</a:t>
                      </a:r>
                      <a:endParaRPr lang="zh-CN" sz="2000" kern="5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2000" kern="5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Batch</a:t>
                      </a:r>
                      <a:endParaRPr lang="zh-CN" sz="2000" kern="5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2000" kern="5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Size</a:t>
                      </a:r>
                      <a:endParaRPr lang="zh-CN" sz="2000" kern="5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481276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2000" b="0" kern="5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AlexNet</a:t>
                      </a:r>
                      <a:endParaRPr lang="zh-CN" sz="2000" b="0" kern="50" dirty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2000" kern="5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0.2610</a:t>
                      </a:r>
                      <a:endParaRPr lang="zh-CN" sz="2000" kern="50" dirty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2000" kern="5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0.8952</a:t>
                      </a:r>
                      <a:endParaRPr lang="zh-CN" sz="2000" kern="5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2000" kern="5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0.2747</a:t>
                      </a:r>
                      <a:endParaRPr lang="zh-CN" sz="2000" kern="5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2000" kern="5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0.8891</a:t>
                      </a:r>
                      <a:endParaRPr lang="zh-CN" sz="2000" kern="5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2000" kern="5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250</a:t>
                      </a:r>
                      <a:endParaRPr lang="zh-CN" sz="2000" kern="5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88429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2000" b="0" kern="5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AlexNetMod_D</a:t>
                      </a:r>
                      <a:endParaRPr lang="zh-CN" sz="2000" b="0" kern="50" dirty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2000" kern="5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0.2540</a:t>
                      </a:r>
                      <a:endParaRPr lang="zh-CN" sz="2000" kern="5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2000" kern="5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0.9008</a:t>
                      </a:r>
                      <a:endParaRPr lang="zh-CN" sz="2000" kern="5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2000" kern="5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0.2576</a:t>
                      </a:r>
                      <a:endParaRPr lang="zh-CN" sz="2000" kern="5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2000" kern="5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0.8958</a:t>
                      </a:r>
                      <a:endParaRPr lang="zh-CN" sz="2000" kern="5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2000" kern="5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250</a:t>
                      </a:r>
                      <a:endParaRPr lang="zh-CN" sz="2000" kern="5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926596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2000" b="0" kern="5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AlexNetMod_D</a:t>
                      </a:r>
                      <a:endParaRPr lang="zh-CN" sz="2000" b="0" kern="50" dirty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2000" kern="5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0.2937</a:t>
                      </a:r>
                      <a:endParaRPr lang="zh-CN" sz="2000" kern="5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2000" kern="5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0.8795</a:t>
                      </a:r>
                      <a:endParaRPr lang="zh-CN" sz="2000" kern="5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2000" kern="5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0.2797</a:t>
                      </a:r>
                      <a:endParaRPr lang="zh-CN" sz="2000" kern="5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2000" kern="5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0.8820</a:t>
                      </a:r>
                      <a:endParaRPr lang="zh-CN" sz="2000" kern="5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2000" kern="5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1000</a:t>
                      </a:r>
                      <a:endParaRPr lang="zh-CN" sz="2000" kern="5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808611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2000" b="0" kern="5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AlexNetMod_D_F</a:t>
                      </a:r>
                      <a:endParaRPr lang="zh-CN" sz="2000" b="0" kern="50" dirty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2000" kern="5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0.2296</a:t>
                      </a:r>
                      <a:endParaRPr lang="zh-CN" sz="2000" kern="5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2000" kern="5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0.9124</a:t>
                      </a:r>
                      <a:endParaRPr lang="zh-CN" sz="2000" kern="5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2000" kern="5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0.2557</a:t>
                      </a:r>
                      <a:endParaRPr lang="zh-CN" sz="2000" kern="5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2000" kern="5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0.8972</a:t>
                      </a:r>
                      <a:endParaRPr lang="zh-CN" sz="2000" kern="5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2000" kern="5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250</a:t>
                      </a:r>
                      <a:endParaRPr lang="zh-CN" sz="2000" kern="5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954682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2000" b="0" kern="5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AlexNetMod_D_F_KS</a:t>
                      </a:r>
                      <a:endParaRPr lang="zh-CN" sz="2000" b="0" kern="50" dirty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2000" kern="5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0.1768</a:t>
                      </a:r>
                      <a:endParaRPr lang="zh-CN" sz="2000" kern="5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2000" kern="5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0.9341</a:t>
                      </a:r>
                      <a:endParaRPr lang="zh-CN" sz="2000" kern="5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2000" kern="5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0.1926</a:t>
                      </a:r>
                      <a:endParaRPr lang="zh-CN" sz="2000" kern="5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2000" kern="5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0.9317</a:t>
                      </a:r>
                      <a:endParaRPr lang="zh-CN" sz="2000" kern="5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2000" kern="5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250</a:t>
                      </a:r>
                      <a:endParaRPr lang="zh-CN" sz="2000" kern="5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576783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2000" b="0" kern="5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CNNBenchmark</a:t>
                      </a:r>
                      <a:endParaRPr lang="zh-CN" sz="2000" b="0" kern="5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2000" kern="5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0.2112</a:t>
                      </a:r>
                      <a:endParaRPr lang="zh-CN" sz="2000" kern="5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2000" kern="5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0.9181</a:t>
                      </a:r>
                      <a:endParaRPr lang="zh-CN" sz="2000" kern="5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2000" kern="5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0.2511</a:t>
                      </a:r>
                      <a:endParaRPr lang="zh-CN" sz="2000" kern="5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2000" kern="5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0.9014</a:t>
                      </a:r>
                      <a:endParaRPr lang="zh-CN" sz="2000" kern="5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2000" kern="5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250</a:t>
                      </a:r>
                      <a:endParaRPr lang="zh-CN" sz="2000" kern="5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599194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2000" b="0" kern="5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ResNet50PT</a:t>
                      </a:r>
                      <a:endParaRPr lang="zh-CN" sz="2000" b="0" kern="50" dirty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2000" kern="5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5.2252</a:t>
                      </a:r>
                      <a:endParaRPr lang="zh-CN" sz="2000" kern="5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2000" kern="5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0.6758</a:t>
                      </a:r>
                      <a:endParaRPr lang="zh-CN" sz="2000" kern="5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2000" kern="5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5.5897</a:t>
                      </a:r>
                      <a:endParaRPr lang="zh-CN" sz="2000" kern="5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2000" kern="5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0.6532</a:t>
                      </a:r>
                      <a:endParaRPr lang="zh-CN" sz="2000" kern="5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2000" kern="5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100</a:t>
                      </a:r>
                      <a:endParaRPr lang="zh-CN" sz="2000" kern="5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095438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2000" b="0" kern="5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ResNet50PT</a:t>
                      </a:r>
                      <a:endParaRPr lang="zh-CN" sz="2000" b="0" kern="50" dirty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2000" kern="5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5.2767</a:t>
                      </a:r>
                      <a:endParaRPr lang="zh-CN" sz="2000" kern="5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2000" kern="5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0.6726</a:t>
                      </a:r>
                      <a:endParaRPr lang="zh-CN" sz="2000" kern="5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2000" kern="5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5.5897</a:t>
                      </a:r>
                      <a:endParaRPr lang="zh-CN" sz="2000" kern="5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2000" kern="5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0.6532</a:t>
                      </a:r>
                      <a:endParaRPr lang="zh-CN" sz="2000" kern="5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2000" kern="5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250</a:t>
                      </a:r>
                      <a:endParaRPr lang="zh-CN" sz="2000" kern="5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034856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2000" b="0" kern="5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VGG16Mod_D_F</a:t>
                      </a:r>
                      <a:endParaRPr lang="zh-CN" sz="2000" b="0" kern="50" dirty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2000" kern="5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0.6141</a:t>
                      </a:r>
                      <a:endParaRPr lang="zh-CN" sz="2000" kern="5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2000" kern="5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0.6732</a:t>
                      </a:r>
                      <a:endParaRPr lang="zh-CN" sz="2000" kern="5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2000" kern="5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0.6200</a:t>
                      </a:r>
                      <a:endParaRPr lang="zh-CN" sz="2000" kern="5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2000" kern="5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0.6532</a:t>
                      </a:r>
                      <a:endParaRPr lang="zh-CN" sz="2000" kern="5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2000" kern="5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250</a:t>
                      </a:r>
                      <a:endParaRPr lang="zh-CN" sz="2000" kern="5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137506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2000" b="0" kern="5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VGG16PT</a:t>
                      </a:r>
                      <a:endParaRPr lang="zh-CN" sz="2000" b="0" kern="50" dirty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2000" kern="5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0.2452</a:t>
                      </a:r>
                      <a:endParaRPr lang="zh-CN" sz="2000" kern="5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2000" kern="5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0.9075</a:t>
                      </a:r>
                      <a:endParaRPr lang="zh-CN" sz="2000" kern="5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2000" kern="5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0.2242</a:t>
                      </a:r>
                      <a:endParaRPr lang="zh-CN" sz="2000" kern="5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2000" kern="5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0.9152</a:t>
                      </a:r>
                      <a:endParaRPr lang="zh-CN" sz="2000" kern="5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2000" kern="5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100</a:t>
                      </a:r>
                      <a:endParaRPr lang="zh-CN" sz="2000" kern="5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457345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2000" b="0" kern="5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VGG16</a:t>
                      </a:r>
                      <a:endParaRPr lang="zh-CN" sz="2000" b="0" kern="50" dirty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2000" kern="5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OOM</a:t>
                      </a:r>
                      <a:endParaRPr lang="zh-CN" sz="2000" kern="5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2000" kern="5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OOM</a:t>
                      </a:r>
                      <a:endParaRPr lang="zh-CN" sz="2000" kern="5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2000" kern="5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OOM</a:t>
                      </a:r>
                      <a:endParaRPr lang="zh-CN" sz="2000" kern="5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2000" kern="5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OOM</a:t>
                      </a:r>
                      <a:endParaRPr lang="zh-CN" sz="2000" kern="5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2000" kern="5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100</a:t>
                      </a:r>
                      <a:endParaRPr lang="zh-CN" sz="2000" kern="5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288583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2000" b="0" kern="5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VGG16</a:t>
                      </a:r>
                      <a:endParaRPr lang="zh-CN" sz="2000" b="0" kern="50" dirty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2000" kern="5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OOM</a:t>
                      </a:r>
                      <a:endParaRPr lang="zh-CN" sz="2000" kern="5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2000" kern="5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OOM</a:t>
                      </a:r>
                      <a:endParaRPr lang="zh-CN" sz="2000" kern="5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2000" kern="5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OOM</a:t>
                      </a:r>
                      <a:endParaRPr lang="zh-CN" sz="2000" kern="5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2000" kern="5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OOM</a:t>
                      </a:r>
                      <a:endParaRPr lang="zh-CN" sz="2000" kern="5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2000" kern="5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250</a:t>
                      </a:r>
                      <a:endParaRPr lang="zh-CN" sz="2000" kern="50" dirty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97592476"/>
                  </a:ext>
                </a:extLst>
              </a:tr>
            </a:tbl>
          </a:graphicData>
        </a:graphic>
      </p:graphicFrame>
      <p:sp>
        <p:nvSpPr>
          <p:cNvPr id="7" name="矩形 6">
            <a:extLst>
              <a:ext uri="{FF2B5EF4-FFF2-40B4-BE49-F238E27FC236}">
                <a16:creationId xmlns:a16="http://schemas.microsoft.com/office/drawing/2014/main" id="{FF220A12-FAC8-4659-B02B-E1D368326992}"/>
              </a:ext>
            </a:extLst>
          </p:cNvPr>
          <p:cNvSpPr/>
          <p:nvPr/>
        </p:nvSpPr>
        <p:spPr>
          <a:xfrm>
            <a:off x="676276" y="6130554"/>
            <a:ext cx="108394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kern="0" dirty="0">
                <a:solidFill>
                  <a:srgbClr val="3D4762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OOM: Model is not implemented due to “Out of Memory”.</a:t>
            </a:r>
            <a:endParaRPr lang="en-GB" altLang="zh-CN" kern="0" dirty="0">
              <a:solidFill>
                <a:srgbClr val="3D4762"/>
              </a:solidFill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1" name="页脚占位符 10">
            <a:extLst>
              <a:ext uri="{FF2B5EF4-FFF2-40B4-BE49-F238E27FC236}">
                <a16:creationId xmlns:a16="http://schemas.microsoft.com/office/drawing/2014/main" id="{59FD500E-4595-45B8-8269-96EDF27C15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Automatic Identification of Ships on Satellite Images</a:t>
            </a:r>
            <a:endParaRPr lang="zh-CN" altLang="en-US" dirty="0"/>
          </a:p>
        </p:txBody>
      </p:sp>
      <p:sp>
        <p:nvSpPr>
          <p:cNvPr id="12" name="灯片编号占位符 11">
            <a:extLst>
              <a:ext uri="{FF2B5EF4-FFF2-40B4-BE49-F238E27FC236}">
                <a16:creationId xmlns:a16="http://schemas.microsoft.com/office/drawing/2014/main" id="{B241A053-B4BA-4C53-A269-2FC14BE00B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034897-BE47-4E73-BD20-1F97404FF4D4}" type="slidenum">
              <a:rPr lang="zh-CN" altLang="en-US" smtClean="0"/>
              <a:pPr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0305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8"/>
          <p:cNvSpPr txBox="1"/>
          <p:nvPr/>
        </p:nvSpPr>
        <p:spPr>
          <a:xfrm>
            <a:off x="1166140" y="4640381"/>
            <a:ext cx="3972562" cy="40011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altLang="zh-CN" sz="2000" kern="0" dirty="0">
                <a:solidFill>
                  <a:schemeClr val="bg1">
                    <a:alpha val="3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Part 2	Design &amp; Implementation</a:t>
            </a:r>
            <a:endParaRPr lang="zh-CN" altLang="en-US" sz="2000" kern="0" dirty="0">
              <a:solidFill>
                <a:schemeClr val="bg1">
                  <a:alpha val="3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553814" y="2000309"/>
            <a:ext cx="9148658" cy="193899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CN" sz="6600" kern="0" dirty="0">
                <a:solidFill>
                  <a:srgbClr val="3D476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Part 1</a:t>
            </a:r>
            <a:endParaRPr lang="zh-CN" altLang="en-US" sz="6600" kern="0" dirty="0">
              <a:solidFill>
                <a:srgbClr val="3D4762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r>
              <a:rPr lang="en-US" altLang="zh-CN" sz="5400" b="1" kern="0" dirty="0">
                <a:solidFill>
                  <a:srgbClr val="3D476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Introduction &amp; Background</a:t>
            </a:r>
            <a:endParaRPr lang="zh-CN" altLang="en-US" sz="5400" b="1" kern="0" dirty="0">
              <a:solidFill>
                <a:srgbClr val="3D4762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1166140" y="5071262"/>
            <a:ext cx="3547766" cy="40011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altLang="zh-CN" sz="2000" kern="0" dirty="0">
                <a:solidFill>
                  <a:schemeClr val="bg1">
                    <a:alpha val="3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Part 3	Results &amp; Conclusion</a:t>
            </a:r>
            <a:endParaRPr lang="zh-CN" altLang="en-US" sz="2000" kern="0" dirty="0">
              <a:solidFill>
                <a:schemeClr val="bg1">
                  <a:alpha val="3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1166140" y="5502146"/>
            <a:ext cx="2601994" cy="40011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altLang="zh-CN" sz="2000" kern="0" dirty="0">
                <a:solidFill>
                  <a:schemeClr val="bg1">
                    <a:alpha val="3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Part 4	Further Work</a:t>
            </a:r>
            <a:endParaRPr lang="zh-CN" altLang="en-US" sz="2000" kern="0" dirty="0">
              <a:solidFill>
                <a:schemeClr val="bg1">
                  <a:alpha val="3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465630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1A836BB2-B402-4039-A5E8-57715BA265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Performance: Time Use</a:t>
            </a:r>
            <a:endParaRPr lang="zh-CN" altLang="en-US" dirty="0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EA93FDC1-E4B6-4D9C-A2E7-FAEB91C1A8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8089893"/>
              </p:ext>
            </p:extLst>
          </p:nvPr>
        </p:nvGraphicFramePr>
        <p:xfrm>
          <a:off x="676276" y="1752600"/>
          <a:ext cx="10839448" cy="3962400"/>
        </p:xfrm>
        <a:graphic>
          <a:graphicData uri="http://schemas.openxmlformats.org/drawingml/2006/table">
            <a:tbl>
              <a:tblPr firstRow="1" firstCol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{B301B821-A1FF-4177-AEE7-76D212191A09}</a:tableStyleId>
              </a:tblPr>
              <a:tblGrid>
                <a:gridCol w="3020064">
                  <a:extLst>
                    <a:ext uri="{9D8B030D-6E8A-4147-A177-3AD203B41FA5}">
                      <a16:colId xmlns:a16="http://schemas.microsoft.com/office/drawing/2014/main" val="375089332"/>
                    </a:ext>
                  </a:extLst>
                </a:gridCol>
                <a:gridCol w="2981776">
                  <a:extLst>
                    <a:ext uri="{9D8B030D-6E8A-4147-A177-3AD203B41FA5}">
                      <a16:colId xmlns:a16="http://schemas.microsoft.com/office/drawing/2014/main" val="534886907"/>
                    </a:ext>
                  </a:extLst>
                </a:gridCol>
                <a:gridCol w="2982972">
                  <a:extLst>
                    <a:ext uri="{9D8B030D-6E8A-4147-A177-3AD203B41FA5}">
                      <a16:colId xmlns:a16="http://schemas.microsoft.com/office/drawing/2014/main" val="2820590453"/>
                    </a:ext>
                  </a:extLst>
                </a:gridCol>
                <a:gridCol w="1854636">
                  <a:extLst>
                    <a:ext uri="{9D8B030D-6E8A-4147-A177-3AD203B41FA5}">
                      <a16:colId xmlns:a16="http://schemas.microsoft.com/office/drawing/2014/main" val="6362764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2000" kern="5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Model</a:t>
                      </a:r>
                      <a:endParaRPr lang="zh-CN" sz="2000" kern="5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DejaVu Sans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2000" kern="5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Small Batch Size = 2</a:t>
                      </a:r>
                      <a:endParaRPr lang="zh-CN" sz="2000" kern="5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DejaVu Sans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2000" kern="5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Large Batch Size</a:t>
                      </a:r>
                      <a:endParaRPr lang="zh-CN" sz="2000" kern="5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DejaVu Sans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2000" kern="5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#Batch Size</a:t>
                      </a:r>
                      <a:endParaRPr lang="zh-CN" sz="2000" kern="5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DejaVu Sans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823086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2000" b="0" kern="5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AlexNet</a:t>
                      </a:r>
                      <a:endParaRPr lang="zh-CN" sz="2000" b="0" kern="50" dirty="0">
                        <a:effectLst/>
                        <a:latin typeface="Arial" panose="020B0604020202020204" pitchFamily="34" charset="0"/>
                        <a:ea typeface="DejaVu Sans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2000" kern="5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29616.53125</a:t>
                      </a:r>
                      <a:endParaRPr lang="zh-CN" sz="2000" kern="50">
                        <a:effectLst/>
                        <a:latin typeface="Arial" panose="020B0604020202020204" pitchFamily="34" charset="0"/>
                        <a:ea typeface="DejaVu Sans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2000" kern="5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8879.78125</a:t>
                      </a:r>
                      <a:endParaRPr lang="zh-CN" sz="2000" kern="50">
                        <a:effectLst/>
                        <a:latin typeface="Arial" panose="020B0604020202020204" pitchFamily="34" charset="0"/>
                        <a:ea typeface="DejaVu Sans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2000" kern="5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250</a:t>
                      </a:r>
                      <a:endParaRPr lang="zh-CN" sz="2000" kern="50">
                        <a:effectLst/>
                        <a:latin typeface="Arial" panose="020B0604020202020204" pitchFamily="34" charset="0"/>
                        <a:ea typeface="DejaVu Sans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91502474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2000" b="0" kern="5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AlexNetMod_D</a:t>
                      </a:r>
                      <a:endParaRPr lang="zh-CN" sz="2000" b="0" kern="50" dirty="0">
                        <a:effectLst/>
                        <a:latin typeface="Arial" panose="020B0604020202020204" pitchFamily="34" charset="0"/>
                        <a:ea typeface="DejaVu Sans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 rowSpan="2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2000" kern="5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23853.53125</a:t>
                      </a:r>
                      <a:endParaRPr lang="zh-CN" sz="2000" kern="50">
                        <a:effectLst/>
                        <a:latin typeface="Arial" panose="020B0604020202020204" pitchFamily="34" charset="0"/>
                        <a:ea typeface="DejaVu Sans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2000" kern="5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8939.703125</a:t>
                      </a:r>
                      <a:endParaRPr lang="zh-CN" sz="2000" kern="50" dirty="0">
                        <a:effectLst/>
                        <a:latin typeface="Arial" panose="020B0604020202020204" pitchFamily="34" charset="0"/>
                        <a:ea typeface="DejaVu Sans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2000" kern="5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250</a:t>
                      </a:r>
                      <a:endParaRPr lang="zh-CN" sz="2000" kern="50">
                        <a:effectLst/>
                        <a:latin typeface="Arial" panose="020B0604020202020204" pitchFamily="34" charset="0"/>
                        <a:ea typeface="DejaVu Sans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7843984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2000" kern="5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9122.53125</a:t>
                      </a:r>
                      <a:endParaRPr lang="zh-CN" sz="2000" kern="50" dirty="0">
                        <a:effectLst/>
                        <a:latin typeface="Arial" panose="020B0604020202020204" pitchFamily="34" charset="0"/>
                        <a:ea typeface="DejaVu Sans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2000" kern="5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1000</a:t>
                      </a:r>
                      <a:endParaRPr lang="zh-CN" sz="2000" kern="50">
                        <a:effectLst/>
                        <a:latin typeface="Arial" panose="020B0604020202020204" pitchFamily="34" charset="0"/>
                        <a:ea typeface="DejaVu Sans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420087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2000" b="0" kern="5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AlexNetMod_D_F</a:t>
                      </a:r>
                      <a:endParaRPr lang="zh-CN" sz="2000" b="0" kern="50" dirty="0">
                        <a:effectLst/>
                        <a:latin typeface="Arial" panose="020B0604020202020204" pitchFamily="34" charset="0"/>
                        <a:ea typeface="DejaVu Sans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2000" kern="5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N/A</a:t>
                      </a:r>
                      <a:endParaRPr lang="zh-CN" sz="2000" kern="50" dirty="0">
                        <a:effectLst/>
                        <a:latin typeface="Arial" panose="020B0604020202020204" pitchFamily="34" charset="0"/>
                        <a:ea typeface="DejaVu Sans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2000" kern="5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8756.59375</a:t>
                      </a:r>
                      <a:endParaRPr lang="zh-CN" sz="2000" kern="50" dirty="0">
                        <a:effectLst/>
                        <a:latin typeface="Arial" panose="020B0604020202020204" pitchFamily="34" charset="0"/>
                        <a:ea typeface="DejaVu Sans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2000" kern="5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250</a:t>
                      </a:r>
                      <a:endParaRPr lang="zh-CN" sz="2000" kern="50">
                        <a:effectLst/>
                        <a:latin typeface="Arial" panose="020B0604020202020204" pitchFamily="34" charset="0"/>
                        <a:ea typeface="DejaVu Sans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316541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2000" b="0" kern="5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AlexNetMod_D_F_KS</a:t>
                      </a:r>
                      <a:endParaRPr lang="zh-CN" sz="2000" b="0" kern="50">
                        <a:effectLst/>
                        <a:latin typeface="Arial" panose="020B0604020202020204" pitchFamily="34" charset="0"/>
                        <a:ea typeface="DejaVu Sans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2000" kern="5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23967.28125</a:t>
                      </a:r>
                      <a:endParaRPr lang="zh-CN" sz="2000" kern="50" dirty="0">
                        <a:effectLst/>
                        <a:latin typeface="Arial" panose="020B0604020202020204" pitchFamily="34" charset="0"/>
                        <a:ea typeface="DejaVu Sans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2000" kern="5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9188.78125</a:t>
                      </a:r>
                      <a:endParaRPr lang="zh-CN" sz="2000" kern="50" dirty="0">
                        <a:effectLst/>
                        <a:latin typeface="Arial" panose="020B0604020202020204" pitchFamily="34" charset="0"/>
                        <a:ea typeface="DejaVu Sans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2000" kern="5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250</a:t>
                      </a:r>
                      <a:endParaRPr lang="zh-CN" sz="2000" kern="50">
                        <a:effectLst/>
                        <a:latin typeface="Arial" panose="020B0604020202020204" pitchFamily="34" charset="0"/>
                        <a:ea typeface="DejaVu Sans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167168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2000" b="0" kern="5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CNNBenchmark</a:t>
                      </a:r>
                      <a:endParaRPr lang="zh-CN" sz="2000" b="0" kern="50" dirty="0">
                        <a:effectLst/>
                        <a:latin typeface="Arial" panose="020B0604020202020204" pitchFamily="34" charset="0"/>
                        <a:ea typeface="DejaVu Sans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2000" kern="5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22478.203125</a:t>
                      </a:r>
                      <a:endParaRPr lang="zh-CN" sz="2000" kern="50" dirty="0">
                        <a:effectLst/>
                        <a:latin typeface="Arial" panose="020B0604020202020204" pitchFamily="34" charset="0"/>
                        <a:ea typeface="DejaVu Sans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2000" kern="5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9175.546875</a:t>
                      </a:r>
                      <a:endParaRPr lang="zh-CN" sz="2000" kern="50" dirty="0">
                        <a:effectLst/>
                        <a:latin typeface="Arial" panose="020B0604020202020204" pitchFamily="34" charset="0"/>
                        <a:ea typeface="DejaVu Sans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2000" kern="5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250</a:t>
                      </a:r>
                      <a:endParaRPr lang="zh-CN" sz="2000" kern="50">
                        <a:effectLst/>
                        <a:latin typeface="Arial" panose="020B0604020202020204" pitchFamily="34" charset="0"/>
                        <a:ea typeface="DejaVu Sans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26730501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2000" b="0" kern="5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ResNet50PT</a:t>
                      </a:r>
                      <a:endParaRPr lang="zh-CN" sz="2000" b="0" kern="50" dirty="0">
                        <a:effectLst/>
                        <a:latin typeface="Arial" panose="020B0604020202020204" pitchFamily="34" charset="0"/>
                        <a:ea typeface="DejaVu Sans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2000" kern="5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39091.6875</a:t>
                      </a:r>
                      <a:endParaRPr lang="zh-CN" sz="2000" kern="50" dirty="0">
                        <a:effectLst/>
                        <a:latin typeface="Arial" panose="020B0604020202020204" pitchFamily="34" charset="0"/>
                        <a:ea typeface="DejaVu Sans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2000" kern="5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10414.4375</a:t>
                      </a:r>
                      <a:endParaRPr lang="zh-CN" sz="2000" kern="50" dirty="0">
                        <a:effectLst/>
                        <a:latin typeface="Arial" panose="020B0604020202020204" pitchFamily="34" charset="0"/>
                        <a:ea typeface="DejaVu Sans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2000" kern="5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100</a:t>
                      </a:r>
                      <a:endParaRPr lang="zh-CN" sz="2000" kern="50">
                        <a:effectLst/>
                        <a:latin typeface="Arial" panose="020B0604020202020204" pitchFamily="34" charset="0"/>
                        <a:ea typeface="DejaVu Sans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0653024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2000" kern="5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10176.125</a:t>
                      </a:r>
                      <a:endParaRPr lang="zh-CN" sz="2000" kern="50" dirty="0">
                        <a:effectLst/>
                        <a:latin typeface="Arial" panose="020B0604020202020204" pitchFamily="34" charset="0"/>
                        <a:ea typeface="DejaVu Sans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2000" kern="5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250</a:t>
                      </a:r>
                      <a:endParaRPr lang="zh-CN" sz="2000" kern="50">
                        <a:effectLst/>
                        <a:latin typeface="Arial" panose="020B0604020202020204" pitchFamily="34" charset="0"/>
                        <a:ea typeface="DejaVu Sans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8490859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2000" b="0" kern="5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VGG16Mod_D_F</a:t>
                      </a:r>
                      <a:endParaRPr lang="zh-CN" sz="2000" b="0" kern="50" dirty="0">
                        <a:effectLst/>
                        <a:latin typeface="Arial" panose="020B0604020202020204" pitchFamily="34" charset="0"/>
                        <a:ea typeface="DejaVu Sans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2000" kern="5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24896.0</a:t>
                      </a:r>
                      <a:endParaRPr lang="zh-CN" sz="2000" kern="50">
                        <a:effectLst/>
                        <a:latin typeface="Arial" panose="020B0604020202020204" pitchFamily="34" charset="0"/>
                        <a:ea typeface="DejaVu Sans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2000" kern="5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9461.4375</a:t>
                      </a:r>
                      <a:endParaRPr lang="zh-CN" sz="2000" kern="50" dirty="0">
                        <a:effectLst/>
                        <a:latin typeface="Arial" panose="020B0604020202020204" pitchFamily="34" charset="0"/>
                        <a:ea typeface="DejaVu Sans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2000" kern="5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250</a:t>
                      </a:r>
                      <a:endParaRPr lang="zh-CN" sz="2000" kern="50">
                        <a:effectLst/>
                        <a:latin typeface="Arial" panose="020B0604020202020204" pitchFamily="34" charset="0"/>
                        <a:ea typeface="DejaVu Sans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224207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2000" b="0" kern="5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VGG16PT</a:t>
                      </a:r>
                      <a:endParaRPr lang="zh-CN" sz="2000" b="0" kern="50" dirty="0">
                        <a:effectLst/>
                        <a:latin typeface="Arial" panose="020B0604020202020204" pitchFamily="34" charset="0"/>
                        <a:ea typeface="DejaVu Sans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2000" kern="5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26638.0</a:t>
                      </a:r>
                      <a:endParaRPr lang="zh-CN" sz="2000" kern="50">
                        <a:effectLst/>
                        <a:latin typeface="Arial" panose="020B0604020202020204" pitchFamily="34" charset="0"/>
                        <a:ea typeface="DejaVu Sans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2000" kern="5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11202.546875</a:t>
                      </a:r>
                      <a:endParaRPr lang="zh-CN" sz="2000" kern="50" dirty="0">
                        <a:effectLst/>
                        <a:latin typeface="Arial" panose="020B0604020202020204" pitchFamily="34" charset="0"/>
                        <a:ea typeface="DejaVu Sans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2000" kern="5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100</a:t>
                      </a:r>
                      <a:endParaRPr lang="zh-CN" sz="2000" kern="50">
                        <a:effectLst/>
                        <a:latin typeface="Arial" panose="020B0604020202020204" pitchFamily="34" charset="0"/>
                        <a:ea typeface="DejaVu Sans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48958640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2000" b="0" kern="5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VGG16</a:t>
                      </a:r>
                      <a:endParaRPr lang="zh-CN" sz="2000" b="0" kern="50" dirty="0">
                        <a:effectLst/>
                        <a:latin typeface="Arial" panose="020B0604020202020204" pitchFamily="34" charset="0"/>
                        <a:ea typeface="DejaVu Sans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 rowSpan="2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2000" kern="5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31185.359375</a:t>
                      </a:r>
                      <a:endParaRPr lang="zh-CN" sz="2000" kern="50">
                        <a:effectLst/>
                        <a:latin typeface="Arial" panose="020B0604020202020204" pitchFamily="34" charset="0"/>
                        <a:ea typeface="DejaVu Sans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2000" kern="5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OOM</a:t>
                      </a:r>
                      <a:endParaRPr lang="zh-CN" sz="2000" kern="50">
                        <a:effectLst/>
                        <a:latin typeface="Arial" panose="020B0604020202020204" pitchFamily="34" charset="0"/>
                        <a:ea typeface="DejaVu Sans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2000" kern="5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100</a:t>
                      </a:r>
                      <a:endParaRPr lang="zh-CN" sz="2000" kern="50">
                        <a:effectLst/>
                        <a:latin typeface="Arial" panose="020B0604020202020204" pitchFamily="34" charset="0"/>
                        <a:ea typeface="DejaVu Sans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6845267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2000" kern="5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OOM</a:t>
                      </a:r>
                      <a:endParaRPr lang="zh-CN" sz="2000" kern="50">
                        <a:effectLst/>
                        <a:latin typeface="Arial" panose="020B0604020202020204" pitchFamily="34" charset="0"/>
                        <a:ea typeface="DejaVu Sans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2000" kern="5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250</a:t>
                      </a:r>
                      <a:endParaRPr lang="zh-CN" sz="2000" kern="50" dirty="0">
                        <a:effectLst/>
                        <a:latin typeface="Arial" panose="020B0604020202020204" pitchFamily="34" charset="0"/>
                        <a:ea typeface="DejaVu Sans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84312465"/>
                  </a:ext>
                </a:extLst>
              </a:tr>
            </a:tbl>
          </a:graphicData>
        </a:graphic>
      </p:graphicFrame>
      <p:sp>
        <p:nvSpPr>
          <p:cNvPr id="6" name="矩形 5">
            <a:extLst>
              <a:ext uri="{FF2B5EF4-FFF2-40B4-BE49-F238E27FC236}">
                <a16:creationId xmlns:a16="http://schemas.microsoft.com/office/drawing/2014/main" id="{81DA9FA8-4310-4960-A86C-A59C6FFF2E82}"/>
              </a:ext>
            </a:extLst>
          </p:cNvPr>
          <p:cNvSpPr/>
          <p:nvPr/>
        </p:nvSpPr>
        <p:spPr>
          <a:xfrm>
            <a:off x="676276" y="1174149"/>
            <a:ext cx="108394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kern="0" dirty="0">
                <a:solidFill>
                  <a:srgbClr val="3D47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Training time of each model trained by different batch size.</a:t>
            </a:r>
            <a:endParaRPr lang="en-GB" altLang="zh-CN" sz="2400" kern="0" dirty="0">
              <a:solidFill>
                <a:srgbClr val="3D4762"/>
              </a:solidFill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B898080-5E12-4C6D-BA72-024FE3D922F8}"/>
              </a:ext>
            </a:extLst>
          </p:cNvPr>
          <p:cNvSpPr/>
          <p:nvPr/>
        </p:nvSpPr>
        <p:spPr>
          <a:xfrm>
            <a:off x="676276" y="5825666"/>
            <a:ext cx="1083944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kern="0" dirty="0">
                <a:solidFill>
                  <a:srgbClr val="3D4762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N/A: Model is not trained, performance result is “Not Applicable”.</a:t>
            </a:r>
          </a:p>
          <a:p>
            <a:r>
              <a:rPr lang="en-US" altLang="zh-CN" kern="0" dirty="0">
                <a:solidFill>
                  <a:srgbClr val="3D47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OOM: Model is not implemented due to “Out of Memory”.</a:t>
            </a:r>
            <a:endParaRPr lang="en-GB" altLang="zh-CN" kern="0" dirty="0">
              <a:solidFill>
                <a:srgbClr val="3D476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页脚占位符 10">
            <a:extLst>
              <a:ext uri="{FF2B5EF4-FFF2-40B4-BE49-F238E27FC236}">
                <a16:creationId xmlns:a16="http://schemas.microsoft.com/office/drawing/2014/main" id="{F07CB65E-E16C-4E0B-BBE6-737A5D8DA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Automatic Identification of Ships on Satellite Images</a:t>
            </a:r>
            <a:endParaRPr lang="zh-CN" altLang="en-US" dirty="0"/>
          </a:p>
        </p:txBody>
      </p:sp>
      <p:sp>
        <p:nvSpPr>
          <p:cNvPr id="12" name="灯片编号占位符 11">
            <a:extLst>
              <a:ext uri="{FF2B5EF4-FFF2-40B4-BE49-F238E27FC236}">
                <a16:creationId xmlns:a16="http://schemas.microsoft.com/office/drawing/2014/main" id="{A0F9E4DF-1B0E-462C-ABEC-43EB32EE32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034897-BE47-4E73-BD20-1F97404FF4D4}" type="slidenum">
              <a:rPr lang="zh-CN" altLang="en-US" smtClean="0"/>
              <a:pPr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5196197"/>
      </p:ext>
    </p:extLst>
  </p:cSld>
  <p:clrMapOvr>
    <a:masterClrMapping/>
  </p:clrMapOvr>
  <p:transition spd="slow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4FFB8B23-8BC5-46A4-9529-24810215FE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Performance </a:t>
            </a:r>
            <a:r>
              <a:rPr lang="en-US" altLang="zh-CN" dirty="0" err="1"/>
              <a:t>Visualisation</a:t>
            </a:r>
            <a:endParaRPr lang="zh-CN" altLang="en-US" dirty="0"/>
          </a:p>
        </p:txBody>
      </p:sp>
      <p:sp>
        <p:nvSpPr>
          <p:cNvPr id="8" name="标题 2">
            <a:extLst>
              <a:ext uri="{FF2B5EF4-FFF2-40B4-BE49-F238E27FC236}">
                <a16:creationId xmlns:a16="http://schemas.microsoft.com/office/drawing/2014/main" id="{A3517363-F467-4F62-A5BF-EA62C79AFA00}"/>
              </a:ext>
            </a:extLst>
          </p:cNvPr>
          <p:cNvSpPr txBox="1">
            <a:spLocks/>
          </p:cNvSpPr>
          <p:nvPr/>
        </p:nvSpPr>
        <p:spPr>
          <a:xfrm>
            <a:off x="3882111" y="780484"/>
            <a:ext cx="4427778" cy="381088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400" b="1" i="0" kern="0" cap="none" baseline="0" dirty="0">
                <a:solidFill>
                  <a:srgbClr val="3D476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defRPr>
            </a:lvl1pPr>
          </a:lstStyle>
          <a:p>
            <a:r>
              <a:rPr lang="en-US" altLang="zh-CN" b="0" dirty="0" err="1"/>
              <a:t>AlexNet</a:t>
            </a:r>
            <a:r>
              <a:rPr lang="en-US" altLang="zh-CN" b="0" dirty="0"/>
              <a:t> @ Batch Size = 250</a:t>
            </a:r>
            <a:endParaRPr lang="en-US" b="0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9B478EBD-20E1-4516-94DD-BE5FE6E4FC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525" y="1517368"/>
            <a:ext cx="5461376" cy="40960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A93D066C-EAF7-413B-9CEC-B0B84958DD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1100" y="1517368"/>
            <a:ext cx="5461376" cy="40960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页脚占位符 10">
            <a:extLst>
              <a:ext uri="{FF2B5EF4-FFF2-40B4-BE49-F238E27FC236}">
                <a16:creationId xmlns:a16="http://schemas.microsoft.com/office/drawing/2014/main" id="{C49C206A-E2C0-49EF-8378-FA3D9CCC9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Automatic Identification of Ships on Satellite Images</a:t>
            </a:r>
            <a:endParaRPr lang="zh-CN" altLang="en-US" dirty="0"/>
          </a:p>
        </p:txBody>
      </p:sp>
      <p:sp>
        <p:nvSpPr>
          <p:cNvPr id="12" name="灯片编号占位符 11">
            <a:extLst>
              <a:ext uri="{FF2B5EF4-FFF2-40B4-BE49-F238E27FC236}">
                <a16:creationId xmlns:a16="http://schemas.microsoft.com/office/drawing/2014/main" id="{6611B384-C32A-4F88-B091-D76510F551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034897-BE47-4E73-BD20-1F97404FF4D4}" type="slidenum">
              <a:rPr lang="zh-CN" altLang="en-US" smtClean="0"/>
              <a:pPr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7589347"/>
      </p:ext>
    </p:extLst>
  </p:cSld>
  <p:clrMapOvr>
    <a:masterClrMapping/>
  </p:clrMapOvr>
  <p:transition spd="slow">
    <p:push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4FFB8B23-8BC5-46A4-9529-24810215FE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Performance </a:t>
            </a:r>
            <a:r>
              <a:rPr lang="en-US" altLang="zh-CN" dirty="0" err="1"/>
              <a:t>Visualisation</a:t>
            </a:r>
            <a:endParaRPr lang="zh-CN" altLang="en-US" dirty="0"/>
          </a:p>
        </p:txBody>
      </p:sp>
      <p:sp>
        <p:nvSpPr>
          <p:cNvPr id="8" name="标题 2">
            <a:extLst>
              <a:ext uri="{FF2B5EF4-FFF2-40B4-BE49-F238E27FC236}">
                <a16:creationId xmlns:a16="http://schemas.microsoft.com/office/drawing/2014/main" id="{A3517363-F467-4F62-A5BF-EA62C79AFA00}"/>
              </a:ext>
            </a:extLst>
          </p:cNvPr>
          <p:cNvSpPr txBox="1">
            <a:spLocks/>
          </p:cNvSpPr>
          <p:nvPr/>
        </p:nvSpPr>
        <p:spPr>
          <a:xfrm>
            <a:off x="3038475" y="780484"/>
            <a:ext cx="6115050" cy="381088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400" b="1" i="0" kern="0" cap="none" baseline="0" dirty="0">
                <a:solidFill>
                  <a:srgbClr val="3D476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defRPr>
            </a:lvl1pPr>
          </a:lstStyle>
          <a:p>
            <a:r>
              <a:rPr lang="en-US" altLang="zh-CN" b="0" dirty="0" err="1"/>
              <a:t>AlexNetMod_D</a:t>
            </a:r>
            <a:r>
              <a:rPr lang="en-US" altLang="zh-CN" b="0" dirty="0"/>
              <a:t> @ Batch Size = 250</a:t>
            </a:r>
            <a:endParaRPr lang="en-US" b="0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9B478EBD-20E1-4516-94DD-BE5FE6E4FC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526" y="1517368"/>
            <a:ext cx="5461374" cy="40960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A93D066C-EAF7-413B-9CEC-B0B84958DD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1101" y="1517368"/>
            <a:ext cx="5461374" cy="40960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页脚占位符 10">
            <a:extLst>
              <a:ext uri="{FF2B5EF4-FFF2-40B4-BE49-F238E27FC236}">
                <a16:creationId xmlns:a16="http://schemas.microsoft.com/office/drawing/2014/main" id="{A7A9BBFD-E9A0-44B9-9601-FEB7BE97EC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Automatic Identification of Ships on Satellite Images</a:t>
            </a:r>
            <a:endParaRPr lang="zh-CN" altLang="en-US" dirty="0"/>
          </a:p>
        </p:txBody>
      </p:sp>
      <p:sp>
        <p:nvSpPr>
          <p:cNvPr id="12" name="灯片编号占位符 11">
            <a:extLst>
              <a:ext uri="{FF2B5EF4-FFF2-40B4-BE49-F238E27FC236}">
                <a16:creationId xmlns:a16="http://schemas.microsoft.com/office/drawing/2014/main" id="{123ABA3B-F741-404D-8587-A08A60176B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034897-BE47-4E73-BD20-1F97404FF4D4}" type="slidenum">
              <a:rPr lang="zh-CN" altLang="en-US" smtClean="0"/>
              <a:pPr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706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4FFB8B23-8BC5-46A4-9529-24810215FE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Performance </a:t>
            </a:r>
            <a:r>
              <a:rPr lang="en-US" altLang="zh-CN" dirty="0" err="1"/>
              <a:t>Visualisation</a:t>
            </a:r>
            <a:endParaRPr lang="zh-CN" altLang="en-US" dirty="0"/>
          </a:p>
        </p:txBody>
      </p:sp>
      <p:sp>
        <p:nvSpPr>
          <p:cNvPr id="8" name="标题 2">
            <a:extLst>
              <a:ext uri="{FF2B5EF4-FFF2-40B4-BE49-F238E27FC236}">
                <a16:creationId xmlns:a16="http://schemas.microsoft.com/office/drawing/2014/main" id="{A3517363-F467-4F62-A5BF-EA62C79AFA00}"/>
              </a:ext>
            </a:extLst>
          </p:cNvPr>
          <p:cNvSpPr txBox="1">
            <a:spLocks/>
          </p:cNvSpPr>
          <p:nvPr/>
        </p:nvSpPr>
        <p:spPr>
          <a:xfrm>
            <a:off x="3038475" y="780484"/>
            <a:ext cx="6115050" cy="381088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400" b="1" i="0" kern="0" cap="none" baseline="0" dirty="0">
                <a:solidFill>
                  <a:srgbClr val="3D476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defRPr>
            </a:lvl1pPr>
          </a:lstStyle>
          <a:p>
            <a:r>
              <a:rPr lang="en-US" altLang="zh-CN" b="0" dirty="0" err="1"/>
              <a:t>AlexNetMod_D_F</a:t>
            </a:r>
            <a:r>
              <a:rPr lang="en-US" altLang="zh-CN" b="0" dirty="0"/>
              <a:t> @ Batch Size = 250</a:t>
            </a:r>
            <a:endParaRPr lang="en-US" b="0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9B478EBD-20E1-4516-94DD-BE5FE6E4FC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526" y="1517368"/>
            <a:ext cx="5461374" cy="40960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A93D066C-EAF7-413B-9CEC-B0B84958DD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1101" y="1517368"/>
            <a:ext cx="5461374" cy="40960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页脚占位符 10">
            <a:extLst>
              <a:ext uri="{FF2B5EF4-FFF2-40B4-BE49-F238E27FC236}">
                <a16:creationId xmlns:a16="http://schemas.microsoft.com/office/drawing/2014/main" id="{8E11FA34-DBE5-464D-9B8D-A382281F9E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Automatic Identification of Ships on Satellite Images</a:t>
            </a:r>
            <a:endParaRPr lang="zh-CN" altLang="en-US" dirty="0"/>
          </a:p>
        </p:txBody>
      </p:sp>
      <p:sp>
        <p:nvSpPr>
          <p:cNvPr id="12" name="灯片编号占位符 11">
            <a:extLst>
              <a:ext uri="{FF2B5EF4-FFF2-40B4-BE49-F238E27FC236}">
                <a16:creationId xmlns:a16="http://schemas.microsoft.com/office/drawing/2014/main" id="{98C59FB2-CA40-4C80-9AFA-A85B096276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034897-BE47-4E73-BD20-1F97404FF4D4}" type="slidenum">
              <a:rPr lang="zh-CN" altLang="en-US" smtClean="0"/>
              <a:pPr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6454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4FFB8B23-8BC5-46A4-9529-24810215FE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Performance </a:t>
            </a:r>
            <a:r>
              <a:rPr lang="en-US" altLang="zh-CN" dirty="0" err="1"/>
              <a:t>Visualisation</a:t>
            </a:r>
            <a:endParaRPr lang="zh-CN" altLang="en-US" dirty="0"/>
          </a:p>
        </p:txBody>
      </p:sp>
      <p:sp>
        <p:nvSpPr>
          <p:cNvPr id="8" name="标题 2">
            <a:extLst>
              <a:ext uri="{FF2B5EF4-FFF2-40B4-BE49-F238E27FC236}">
                <a16:creationId xmlns:a16="http://schemas.microsoft.com/office/drawing/2014/main" id="{A3517363-F467-4F62-A5BF-EA62C79AFA00}"/>
              </a:ext>
            </a:extLst>
          </p:cNvPr>
          <p:cNvSpPr txBox="1">
            <a:spLocks/>
          </p:cNvSpPr>
          <p:nvPr/>
        </p:nvSpPr>
        <p:spPr>
          <a:xfrm>
            <a:off x="3038475" y="780484"/>
            <a:ext cx="6115050" cy="381088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400" b="1" i="0" kern="0" cap="none" baseline="0" dirty="0">
                <a:solidFill>
                  <a:srgbClr val="3D476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defRPr>
            </a:lvl1pPr>
          </a:lstStyle>
          <a:p>
            <a:r>
              <a:rPr lang="en-US" altLang="zh-CN" b="0" dirty="0" err="1"/>
              <a:t>AlexNetMod_D_F_KS</a:t>
            </a:r>
            <a:r>
              <a:rPr lang="en-US" altLang="zh-CN" b="0" dirty="0"/>
              <a:t> @ Batch Size = 250</a:t>
            </a:r>
            <a:endParaRPr lang="en-US" b="0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9B478EBD-20E1-4516-94DD-BE5FE6E4FC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526" y="1517368"/>
            <a:ext cx="5461374" cy="40960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A93D066C-EAF7-413B-9CEC-B0B84958DD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1101" y="1517368"/>
            <a:ext cx="5461374" cy="40960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页脚占位符 10">
            <a:extLst>
              <a:ext uri="{FF2B5EF4-FFF2-40B4-BE49-F238E27FC236}">
                <a16:creationId xmlns:a16="http://schemas.microsoft.com/office/drawing/2014/main" id="{C247BD1E-ECCD-4F09-9511-6C069664A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Automatic Identification of Ships on Satellite Images</a:t>
            </a:r>
            <a:endParaRPr lang="zh-CN" altLang="en-US" dirty="0"/>
          </a:p>
        </p:txBody>
      </p:sp>
      <p:sp>
        <p:nvSpPr>
          <p:cNvPr id="12" name="灯片编号占位符 11">
            <a:extLst>
              <a:ext uri="{FF2B5EF4-FFF2-40B4-BE49-F238E27FC236}">
                <a16:creationId xmlns:a16="http://schemas.microsoft.com/office/drawing/2014/main" id="{4602C8B5-1711-42CC-BE1F-43A28E7CD7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034897-BE47-4E73-BD20-1F97404FF4D4}" type="slidenum">
              <a:rPr lang="zh-CN" altLang="en-US" smtClean="0"/>
              <a:pPr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3287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4FFB8B23-8BC5-46A4-9529-24810215FE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Performance </a:t>
            </a:r>
            <a:r>
              <a:rPr lang="en-US" altLang="zh-CN" dirty="0" err="1"/>
              <a:t>Visualisation</a:t>
            </a:r>
            <a:endParaRPr lang="zh-CN" altLang="en-US" dirty="0"/>
          </a:p>
        </p:txBody>
      </p:sp>
      <p:sp>
        <p:nvSpPr>
          <p:cNvPr id="8" name="标题 2">
            <a:extLst>
              <a:ext uri="{FF2B5EF4-FFF2-40B4-BE49-F238E27FC236}">
                <a16:creationId xmlns:a16="http://schemas.microsoft.com/office/drawing/2014/main" id="{A3517363-F467-4F62-A5BF-EA62C79AFA00}"/>
              </a:ext>
            </a:extLst>
          </p:cNvPr>
          <p:cNvSpPr txBox="1">
            <a:spLocks/>
          </p:cNvSpPr>
          <p:nvPr/>
        </p:nvSpPr>
        <p:spPr>
          <a:xfrm>
            <a:off x="2524125" y="780484"/>
            <a:ext cx="7143750" cy="381088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400" b="1" i="0" kern="0" cap="none" baseline="0" dirty="0">
                <a:solidFill>
                  <a:srgbClr val="3D476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defRPr>
            </a:lvl1pPr>
          </a:lstStyle>
          <a:p>
            <a:r>
              <a:rPr lang="en-US" altLang="zh-CN" b="0" dirty="0" err="1"/>
              <a:t>CNNBenchmark</a:t>
            </a:r>
            <a:r>
              <a:rPr lang="en-US" altLang="zh-CN" b="0" dirty="0"/>
              <a:t> @ Batch Size = 250</a:t>
            </a:r>
            <a:endParaRPr lang="en-US" b="0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9B478EBD-20E1-4516-94DD-BE5FE6E4FC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526" y="1517368"/>
            <a:ext cx="5461374" cy="40960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A93D066C-EAF7-413B-9CEC-B0B84958DD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1101" y="1517368"/>
            <a:ext cx="5461374" cy="40960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页脚占位符 10">
            <a:extLst>
              <a:ext uri="{FF2B5EF4-FFF2-40B4-BE49-F238E27FC236}">
                <a16:creationId xmlns:a16="http://schemas.microsoft.com/office/drawing/2014/main" id="{7F2A334A-45A5-4506-A156-E3A30C6986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Automatic Identification of Ships on Satellite Images</a:t>
            </a:r>
            <a:endParaRPr lang="zh-CN" altLang="en-US" dirty="0"/>
          </a:p>
        </p:txBody>
      </p:sp>
      <p:sp>
        <p:nvSpPr>
          <p:cNvPr id="12" name="灯片编号占位符 11">
            <a:extLst>
              <a:ext uri="{FF2B5EF4-FFF2-40B4-BE49-F238E27FC236}">
                <a16:creationId xmlns:a16="http://schemas.microsoft.com/office/drawing/2014/main" id="{D89BF0D5-2CD0-47D1-BEC8-A535748D80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034897-BE47-4E73-BD20-1F97404FF4D4}" type="slidenum">
              <a:rPr lang="zh-CN" altLang="en-US" smtClean="0"/>
              <a:pPr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8415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4FFB8B23-8BC5-46A4-9529-24810215FE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Performance </a:t>
            </a:r>
            <a:r>
              <a:rPr lang="en-US" altLang="zh-CN" dirty="0" err="1"/>
              <a:t>Visualisation</a:t>
            </a:r>
            <a:endParaRPr lang="zh-CN" altLang="en-US" dirty="0"/>
          </a:p>
        </p:txBody>
      </p:sp>
      <p:sp>
        <p:nvSpPr>
          <p:cNvPr id="8" name="标题 2">
            <a:extLst>
              <a:ext uri="{FF2B5EF4-FFF2-40B4-BE49-F238E27FC236}">
                <a16:creationId xmlns:a16="http://schemas.microsoft.com/office/drawing/2014/main" id="{A3517363-F467-4F62-A5BF-EA62C79AFA00}"/>
              </a:ext>
            </a:extLst>
          </p:cNvPr>
          <p:cNvSpPr txBox="1">
            <a:spLocks/>
          </p:cNvSpPr>
          <p:nvPr/>
        </p:nvSpPr>
        <p:spPr>
          <a:xfrm>
            <a:off x="2447925" y="780484"/>
            <a:ext cx="7296150" cy="381088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400" b="1" i="0" kern="0" cap="none" baseline="0" dirty="0">
                <a:solidFill>
                  <a:srgbClr val="3D476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defRPr>
            </a:lvl1pPr>
          </a:lstStyle>
          <a:p>
            <a:r>
              <a:rPr lang="en-US" altLang="zh-CN" b="0" dirty="0"/>
              <a:t>ResNet50PT @ Batch Size = 250</a:t>
            </a:r>
            <a:endParaRPr lang="en-US" b="0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9B478EBD-20E1-4516-94DD-BE5FE6E4FC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526" y="1517368"/>
            <a:ext cx="5461374" cy="40960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A93D066C-EAF7-413B-9CEC-B0B84958DD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1101" y="1517368"/>
            <a:ext cx="5461374" cy="40960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页脚占位符 10">
            <a:extLst>
              <a:ext uri="{FF2B5EF4-FFF2-40B4-BE49-F238E27FC236}">
                <a16:creationId xmlns:a16="http://schemas.microsoft.com/office/drawing/2014/main" id="{7181C3BE-B1A6-4AF8-B217-E5E9096209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Automatic Identification of Ships on Satellite Images</a:t>
            </a:r>
            <a:endParaRPr lang="zh-CN" altLang="en-US" dirty="0"/>
          </a:p>
        </p:txBody>
      </p:sp>
      <p:sp>
        <p:nvSpPr>
          <p:cNvPr id="12" name="灯片编号占位符 11">
            <a:extLst>
              <a:ext uri="{FF2B5EF4-FFF2-40B4-BE49-F238E27FC236}">
                <a16:creationId xmlns:a16="http://schemas.microsoft.com/office/drawing/2014/main" id="{C7F912A0-5BEF-4945-B8A0-B5FC7E1934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034897-BE47-4E73-BD20-1F97404FF4D4}" type="slidenum">
              <a:rPr lang="zh-CN" altLang="en-US" smtClean="0"/>
              <a:pPr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9138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4FFB8B23-8BC5-46A4-9529-24810215FE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Performance </a:t>
            </a:r>
            <a:r>
              <a:rPr lang="en-US" altLang="zh-CN" dirty="0" err="1"/>
              <a:t>Visualisation</a:t>
            </a:r>
            <a:endParaRPr lang="zh-CN" altLang="en-US" dirty="0"/>
          </a:p>
        </p:txBody>
      </p:sp>
      <p:sp>
        <p:nvSpPr>
          <p:cNvPr id="8" name="标题 2">
            <a:extLst>
              <a:ext uri="{FF2B5EF4-FFF2-40B4-BE49-F238E27FC236}">
                <a16:creationId xmlns:a16="http://schemas.microsoft.com/office/drawing/2014/main" id="{A3517363-F467-4F62-A5BF-EA62C79AFA00}"/>
              </a:ext>
            </a:extLst>
          </p:cNvPr>
          <p:cNvSpPr txBox="1">
            <a:spLocks/>
          </p:cNvSpPr>
          <p:nvPr/>
        </p:nvSpPr>
        <p:spPr>
          <a:xfrm>
            <a:off x="3124200" y="780484"/>
            <a:ext cx="5943600" cy="381088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400" b="1" i="0" kern="0" cap="none" baseline="0" dirty="0">
                <a:solidFill>
                  <a:srgbClr val="3D476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defRPr>
            </a:lvl1pPr>
          </a:lstStyle>
          <a:p>
            <a:r>
              <a:rPr lang="en-US" b="0" dirty="0"/>
              <a:t>VGG16Mod_D_F @ Batch Size = 2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9B478EBD-20E1-4516-94DD-BE5FE6E4FC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526" y="1517368"/>
            <a:ext cx="5461374" cy="40960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A93D066C-EAF7-413B-9CEC-B0B84958DD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1101" y="1517368"/>
            <a:ext cx="5461374" cy="40960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页脚占位符 10">
            <a:extLst>
              <a:ext uri="{FF2B5EF4-FFF2-40B4-BE49-F238E27FC236}">
                <a16:creationId xmlns:a16="http://schemas.microsoft.com/office/drawing/2014/main" id="{DD645F8D-0F3A-417B-B2B6-4B4BE0B9DA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Automatic Identification of Ships on Satellite Images</a:t>
            </a:r>
            <a:endParaRPr lang="zh-CN" altLang="en-US" dirty="0"/>
          </a:p>
        </p:txBody>
      </p:sp>
      <p:sp>
        <p:nvSpPr>
          <p:cNvPr id="12" name="灯片编号占位符 11">
            <a:extLst>
              <a:ext uri="{FF2B5EF4-FFF2-40B4-BE49-F238E27FC236}">
                <a16:creationId xmlns:a16="http://schemas.microsoft.com/office/drawing/2014/main" id="{68CB2C0B-804C-4C3B-AD18-074B22B5B2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034897-BE47-4E73-BD20-1F97404FF4D4}" type="slidenum">
              <a:rPr lang="zh-CN" altLang="en-US" smtClean="0"/>
              <a:pPr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6596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4FFB8B23-8BC5-46A4-9529-24810215FE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Performance </a:t>
            </a:r>
            <a:r>
              <a:rPr lang="en-US" altLang="zh-CN" dirty="0" err="1"/>
              <a:t>Visualisation</a:t>
            </a:r>
            <a:endParaRPr lang="zh-CN" altLang="en-US" dirty="0"/>
          </a:p>
        </p:txBody>
      </p:sp>
      <p:sp>
        <p:nvSpPr>
          <p:cNvPr id="8" name="标题 2">
            <a:extLst>
              <a:ext uri="{FF2B5EF4-FFF2-40B4-BE49-F238E27FC236}">
                <a16:creationId xmlns:a16="http://schemas.microsoft.com/office/drawing/2014/main" id="{A3517363-F467-4F62-A5BF-EA62C79AFA00}"/>
              </a:ext>
            </a:extLst>
          </p:cNvPr>
          <p:cNvSpPr txBox="1">
            <a:spLocks/>
          </p:cNvSpPr>
          <p:nvPr/>
        </p:nvSpPr>
        <p:spPr>
          <a:xfrm>
            <a:off x="3882111" y="780484"/>
            <a:ext cx="4427778" cy="381088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400" b="1" i="0" kern="0" cap="none" baseline="0" dirty="0">
                <a:solidFill>
                  <a:srgbClr val="3D476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defRPr>
            </a:lvl1pPr>
          </a:lstStyle>
          <a:p>
            <a:r>
              <a:rPr lang="en-US" altLang="zh-CN" b="0" dirty="0"/>
              <a:t>VGG16PT @ Batch Size = 100</a:t>
            </a:r>
            <a:endParaRPr lang="en-US" b="0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9B478EBD-20E1-4516-94DD-BE5FE6E4FC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526" y="1517368"/>
            <a:ext cx="5461374" cy="40960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A93D066C-EAF7-413B-9CEC-B0B84958DD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1101" y="1517368"/>
            <a:ext cx="5461374" cy="40960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页脚占位符 10">
            <a:extLst>
              <a:ext uri="{FF2B5EF4-FFF2-40B4-BE49-F238E27FC236}">
                <a16:creationId xmlns:a16="http://schemas.microsoft.com/office/drawing/2014/main" id="{13E9C581-802E-4A4E-A47B-B5FD40F92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Automatic Identification of Ships on Satellite Images</a:t>
            </a:r>
            <a:endParaRPr lang="zh-CN" altLang="en-US" dirty="0"/>
          </a:p>
        </p:txBody>
      </p:sp>
      <p:sp>
        <p:nvSpPr>
          <p:cNvPr id="12" name="灯片编号占位符 11">
            <a:extLst>
              <a:ext uri="{FF2B5EF4-FFF2-40B4-BE49-F238E27FC236}">
                <a16:creationId xmlns:a16="http://schemas.microsoft.com/office/drawing/2014/main" id="{5D8774DD-C6A2-4290-8103-F381FB6E64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034897-BE47-4E73-BD20-1F97404FF4D4}" type="slidenum">
              <a:rPr lang="zh-CN" altLang="en-US" smtClean="0"/>
              <a:pPr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1022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4FFB8B23-8BC5-46A4-9529-24810215FE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Performance </a:t>
            </a:r>
            <a:r>
              <a:rPr lang="en-US" altLang="zh-CN" dirty="0" err="1"/>
              <a:t>Visualisation</a:t>
            </a:r>
            <a:endParaRPr lang="zh-CN" altLang="en-US" dirty="0"/>
          </a:p>
        </p:txBody>
      </p:sp>
      <p:sp>
        <p:nvSpPr>
          <p:cNvPr id="8" name="标题 2">
            <a:extLst>
              <a:ext uri="{FF2B5EF4-FFF2-40B4-BE49-F238E27FC236}">
                <a16:creationId xmlns:a16="http://schemas.microsoft.com/office/drawing/2014/main" id="{A3517363-F467-4F62-A5BF-EA62C79AFA00}"/>
              </a:ext>
            </a:extLst>
          </p:cNvPr>
          <p:cNvSpPr txBox="1">
            <a:spLocks/>
          </p:cNvSpPr>
          <p:nvPr/>
        </p:nvSpPr>
        <p:spPr>
          <a:xfrm>
            <a:off x="3882111" y="780484"/>
            <a:ext cx="4427778" cy="381088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400" b="1" i="0" kern="0" cap="none" baseline="0" dirty="0">
                <a:solidFill>
                  <a:srgbClr val="3D476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defRPr>
            </a:lvl1pPr>
          </a:lstStyle>
          <a:p>
            <a:r>
              <a:rPr lang="en-US" altLang="zh-CN" b="0" dirty="0"/>
              <a:t>VGG16 @ Batch Size = 2</a:t>
            </a:r>
            <a:endParaRPr lang="en-US" b="0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9B478EBD-20E1-4516-94DD-BE5FE6E4FC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526" y="1517368"/>
            <a:ext cx="5461374" cy="40960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A93D066C-EAF7-413B-9CEC-B0B84958DD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1101" y="1517368"/>
            <a:ext cx="5461374" cy="40960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页脚占位符 10">
            <a:extLst>
              <a:ext uri="{FF2B5EF4-FFF2-40B4-BE49-F238E27FC236}">
                <a16:creationId xmlns:a16="http://schemas.microsoft.com/office/drawing/2014/main" id="{922A5C08-B0F1-49D7-8F2E-6558A0D166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Automatic Identification of Ships on Satellite Images</a:t>
            </a:r>
            <a:endParaRPr lang="zh-CN" altLang="en-US" dirty="0"/>
          </a:p>
        </p:txBody>
      </p:sp>
      <p:sp>
        <p:nvSpPr>
          <p:cNvPr id="12" name="灯片编号占位符 11">
            <a:extLst>
              <a:ext uri="{FF2B5EF4-FFF2-40B4-BE49-F238E27FC236}">
                <a16:creationId xmlns:a16="http://schemas.microsoft.com/office/drawing/2014/main" id="{DED9D6CF-5200-4E0C-A4F0-2FE4993009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034897-BE47-4E73-BD20-1F97404FF4D4}" type="slidenum">
              <a:rPr lang="zh-CN" altLang="en-US" smtClean="0"/>
              <a:pPr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0254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C50B87-21EE-4170-BB28-A67916C1C0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6200" y="258706"/>
            <a:ext cx="4419600" cy="400110"/>
          </a:xfrm>
          <a:effectLst/>
        </p:spPr>
        <p:txBody>
          <a:bodyPr/>
          <a:lstStyle/>
          <a:p>
            <a:r>
              <a:rPr lang="en-US" altLang="zh-CN" cap="none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Motivation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2C88AAB-2259-4E23-8837-1569C43EDB0A}"/>
              </a:ext>
            </a:extLst>
          </p:cNvPr>
          <p:cNvSpPr txBox="1"/>
          <p:nvPr/>
        </p:nvSpPr>
        <p:spPr>
          <a:xfrm>
            <a:off x="6489699" y="5277963"/>
            <a:ext cx="41351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kern="0" dirty="0">
                <a:solidFill>
                  <a:srgbClr val="3D4762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Illegal activities on public sea</a:t>
            </a:r>
            <a:endParaRPr lang="zh-CN" altLang="en-US" sz="2400" kern="0" dirty="0">
              <a:solidFill>
                <a:srgbClr val="3D4762"/>
              </a:solidFill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D9E5742-8089-4F62-9F88-9581ABB85931}"/>
              </a:ext>
            </a:extLst>
          </p:cNvPr>
          <p:cNvSpPr txBox="1"/>
          <p:nvPr/>
        </p:nvSpPr>
        <p:spPr>
          <a:xfrm>
            <a:off x="1567162" y="5277963"/>
            <a:ext cx="33553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kern="0" dirty="0">
                <a:solidFill>
                  <a:srgbClr val="3D4762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Environmental hazard</a:t>
            </a:r>
            <a:endParaRPr lang="zh-CN" altLang="en-US" sz="2400" kern="0" dirty="0">
              <a:solidFill>
                <a:srgbClr val="3D4762"/>
              </a:solidFill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4FD747CB-93F6-4F99-8C3A-E0984C472E61}"/>
              </a:ext>
            </a:extLst>
          </p:cNvPr>
          <p:cNvGrpSpPr/>
          <p:nvPr/>
        </p:nvGrpSpPr>
        <p:grpSpPr>
          <a:xfrm>
            <a:off x="6417280" y="2191851"/>
            <a:ext cx="4279973" cy="2814155"/>
            <a:chOff x="6095999" y="1670499"/>
            <a:chExt cx="4991139" cy="3511117"/>
          </a:xfrm>
        </p:grpSpPr>
        <p:pic>
          <p:nvPicPr>
            <p:cNvPr id="10" name="图片 9" descr="图片包含 水, 人员, 船, 户外&#10;&#10;描述已自动生成">
              <a:extLst>
                <a:ext uri="{FF2B5EF4-FFF2-40B4-BE49-F238E27FC236}">
                  <a16:creationId xmlns:a16="http://schemas.microsoft.com/office/drawing/2014/main" id="{6615A1DC-B644-4DAC-982C-D483B25F4F4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95999" y="1670499"/>
              <a:ext cx="4991139" cy="3511117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51650953-EF71-4EFD-AFF8-837F65D372AB}"/>
                </a:ext>
              </a:extLst>
            </p:cNvPr>
            <p:cNvSpPr/>
            <p:nvPr/>
          </p:nvSpPr>
          <p:spPr>
            <a:xfrm>
              <a:off x="6095999" y="3009916"/>
              <a:ext cx="4991139" cy="2171700"/>
            </a:xfrm>
            <a:prstGeom prst="rect">
              <a:avLst/>
            </a:prstGeom>
            <a:gradFill>
              <a:gsLst>
                <a:gs pos="50000">
                  <a:schemeClr val="bg1">
                    <a:alpha val="0"/>
                  </a:schemeClr>
                </a:gs>
                <a:gs pos="0">
                  <a:schemeClr val="accent1">
                    <a:lumMod val="0"/>
                    <a:lumOff val="100000"/>
                    <a:alpha val="0"/>
                  </a:schemeClr>
                </a:gs>
                <a:gs pos="100000">
                  <a:schemeClr val="tx1">
                    <a:alpha val="80000"/>
                  </a:schemeClr>
                </a:gs>
              </a:gsLst>
              <a:lin ang="5400000" scaled="1"/>
            </a:gradFill>
            <a:effectLst/>
          </p:spPr>
          <p:txBody>
            <a:bodyPr wrap="square" anchor="b">
              <a:normAutofit/>
            </a:bodyPr>
            <a:lstStyle/>
            <a:p>
              <a:pPr algn="ctr"/>
              <a:r>
                <a:rPr lang="en-US" altLang="zh-CN" sz="2000" kern="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 panose="020B0604020202020204" pitchFamily="34" charset="0"/>
                  <a:ea typeface="等线" panose="02010600030101010101" pitchFamily="2" charset="-122"/>
                  <a:cs typeface="Arial" panose="020B0604020202020204" pitchFamily="34" charset="0"/>
                </a:rPr>
                <a:t>Illegal whales fishing</a:t>
              </a:r>
              <a:endParaRPr lang="zh-CN" altLang="en-US" sz="2000" kern="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6C85F3A6-A805-4B7B-8C99-65645FE4B195}"/>
              </a:ext>
            </a:extLst>
          </p:cNvPr>
          <p:cNvGrpSpPr/>
          <p:nvPr/>
        </p:nvGrpSpPr>
        <p:grpSpPr>
          <a:xfrm>
            <a:off x="1104862" y="2155133"/>
            <a:ext cx="4279973" cy="2850872"/>
            <a:chOff x="1104862" y="2003564"/>
            <a:chExt cx="4279973" cy="2850872"/>
          </a:xfrm>
        </p:grpSpPr>
        <p:pic>
          <p:nvPicPr>
            <p:cNvPr id="8" name="图片 7" descr="图片包含 水, 船, 户外, 天空&#10;&#10;描述已自动生成">
              <a:extLst>
                <a:ext uri="{FF2B5EF4-FFF2-40B4-BE49-F238E27FC236}">
                  <a16:creationId xmlns:a16="http://schemas.microsoft.com/office/drawing/2014/main" id="{86682CDA-F458-4D0E-8341-F08A6BAD5FB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04862" y="2003564"/>
              <a:ext cx="4279973" cy="285087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BC59B55A-FA72-419E-BBE0-35A7265523BA}"/>
                </a:ext>
              </a:extLst>
            </p:cNvPr>
            <p:cNvSpPr/>
            <p:nvPr/>
          </p:nvSpPr>
          <p:spPr>
            <a:xfrm>
              <a:off x="1104862" y="2682736"/>
              <a:ext cx="4279973" cy="2171700"/>
            </a:xfrm>
            <a:prstGeom prst="rect">
              <a:avLst/>
            </a:prstGeom>
            <a:gradFill>
              <a:gsLst>
                <a:gs pos="50000">
                  <a:schemeClr val="bg1">
                    <a:alpha val="0"/>
                  </a:schemeClr>
                </a:gs>
                <a:gs pos="0">
                  <a:schemeClr val="accent1">
                    <a:lumMod val="0"/>
                    <a:lumOff val="100000"/>
                    <a:alpha val="0"/>
                  </a:schemeClr>
                </a:gs>
                <a:gs pos="100000">
                  <a:schemeClr val="tx1">
                    <a:alpha val="80000"/>
                  </a:schemeClr>
                </a:gs>
              </a:gsLst>
              <a:lin ang="5400000" scaled="1"/>
            </a:gradFill>
            <a:effectLst/>
          </p:spPr>
          <p:txBody>
            <a:bodyPr wrap="square" anchor="b">
              <a:normAutofit/>
            </a:bodyPr>
            <a:lstStyle/>
            <a:p>
              <a:pPr algn="ctr"/>
              <a:r>
                <a:rPr lang="en-GB" altLang="zh-CN" sz="2000" kern="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 panose="020B0604020202020204" pitchFamily="34" charset="0"/>
                  <a:ea typeface="等线" panose="02010600030101010101" pitchFamily="2" charset="-122"/>
                  <a:cs typeface="Arial" panose="020B0604020202020204" pitchFamily="34" charset="0"/>
                </a:rPr>
                <a:t>Oil leak from tankers</a:t>
              </a:r>
              <a:endParaRPr lang="zh-CN" altLang="en-US" sz="2000" kern="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65FF72D0-2368-437E-AAA0-38666EA90A35}"/>
              </a:ext>
            </a:extLst>
          </p:cNvPr>
          <p:cNvGrpSpPr/>
          <p:nvPr/>
        </p:nvGrpSpPr>
        <p:grpSpPr>
          <a:xfrm>
            <a:off x="6417281" y="2155133"/>
            <a:ext cx="4279973" cy="2850873"/>
            <a:chOff x="5743575" y="1400036"/>
            <a:chExt cx="5067300" cy="3454400"/>
          </a:xfrm>
        </p:grpSpPr>
        <p:pic>
          <p:nvPicPr>
            <p:cNvPr id="12" name="图片 11" descr="图片包含 水, 户外, 水栖哺乳动物, 船&#10;&#10;描述已自动生成">
              <a:extLst>
                <a:ext uri="{FF2B5EF4-FFF2-40B4-BE49-F238E27FC236}">
                  <a16:creationId xmlns:a16="http://schemas.microsoft.com/office/drawing/2014/main" id="{02DBC68E-8753-4109-BBAC-D23238A9FF0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43575" y="1400036"/>
              <a:ext cx="5067300" cy="34544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DEE5FC38-49A5-4DC6-AA26-30849231F3CD}"/>
                </a:ext>
              </a:extLst>
            </p:cNvPr>
            <p:cNvSpPr/>
            <p:nvPr/>
          </p:nvSpPr>
          <p:spPr>
            <a:xfrm>
              <a:off x="5743575" y="2682736"/>
              <a:ext cx="5067300" cy="2171700"/>
            </a:xfrm>
            <a:prstGeom prst="rect">
              <a:avLst/>
            </a:prstGeom>
            <a:gradFill>
              <a:gsLst>
                <a:gs pos="50000">
                  <a:schemeClr val="bg1">
                    <a:alpha val="0"/>
                  </a:schemeClr>
                </a:gs>
                <a:gs pos="0">
                  <a:schemeClr val="accent1">
                    <a:lumMod val="0"/>
                    <a:lumOff val="100000"/>
                    <a:alpha val="0"/>
                  </a:schemeClr>
                </a:gs>
                <a:gs pos="100000">
                  <a:schemeClr val="tx1">
                    <a:alpha val="80000"/>
                  </a:schemeClr>
                </a:gs>
              </a:gsLst>
              <a:lin ang="5400000" scaled="1"/>
            </a:gradFill>
            <a:effectLst/>
          </p:spPr>
          <p:txBody>
            <a:bodyPr wrap="square" anchor="b">
              <a:normAutofit/>
            </a:bodyPr>
            <a:lstStyle/>
            <a:p>
              <a:pPr algn="ctr"/>
              <a:r>
                <a:rPr lang="en-US" altLang="zh-CN" sz="2000" kern="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 panose="020B0604020202020204" pitchFamily="34" charset="0"/>
                  <a:ea typeface="等线" panose="02010600030101010101" pitchFamily="2" charset="-122"/>
                  <a:cs typeface="Arial" panose="020B0604020202020204" pitchFamily="34" charset="0"/>
                </a:rPr>
                <a:t>Pirates</a:t>
              </a:r>
              <a:endParaRPr lang="zh-CN" altLang="en-US" sz="2000" kern="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endParaRPr>
            </a:p>
          </p:txBody>
        </p:sp>
      </p:grpSp>
      <p:sp>
        <p:nvSpPr>
          <p:cNvPr id="19" name="页脚占位符 18">
            <a:extLst>
              <a:ext uri="{FF2B5EF4-FFF2-40B4-BE49-F238E27FC236}">
                <a16:creationId xmlns:a16="http://schemas.microsoft.com/office/drawing/2014/main" id="{B9CC093F-2083-4DC4-BC2D-A04D11A6D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Automatic Identification of Ships on Satellite Images</a:t>
            </a:r>
            <a:endParaRPr lang="zh-CN" altLang="en-US" dirty="0"/>
          </a:p>
        </p:txBody>
      </p:sp>
      <p:sp>
        <p:nvSpPr>
          <p:cNvPr id="20" name="灯片编号占位符 19">
            <a:extLst>
              <a:ext uri="{FF2B5EF4-FFF2-40B4-BE49-F238E27FC236}">
                <a16:creationId xmlns:a16="http://schemas.microsoft.com/office/drawing/2014/main" id="{ABB57BB7-F329-41EC-A130-1DE1CB5745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034897-BE47-4E73-BD20-1F97404FF4D4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662363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组合 51">
            <a:extLst>
              <a:ext uri="{FF2B5EF4-FFF2-40B4-BE49-F238E27FC236}">
                <a16:creationId xmlns:a16="http://schemas.microsoft.com/office/drawing/2014/main" id="{CDAE4227-A23B-4FCF-A28C-C408E076CC17}"/>
              </a:ext>
            </a:extLst>
          </p:cNvPr>
          <p:cNvGrpSpPr/>
          <p:nvPr/>
        </p:nvGrpSpPr>
        <p:grpSpPr>
          <a:xfrm>
            <a:off x="9494954" y="1479334"/>
            <a:ext cx="1518130" cy="1518130"/>
            <a:chOff x="6210302" y="1752600"/>
            <a:chExt cx="2057400" cy="2057400"/>
          </a:xfrm>
        </p:grpSpPr>
        <p:pic>
          <p:nvPicPr>
            <p:cNvPr id="41" name="图片 40">
              <a:extLst>
                <a:ext uri="{FF2B5EF4-FFF2-40B4-BE49-F238E27FC236}">
                  <a16:creationId xmlns:a16="http://schemas.microsoft.com/office/drawing/2014/main" id="{B02A968F-9441-423D-9DC9-5BDB8FAECAE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62702" y="1905000"/>
              <a:ext cx="1905000" cy="19050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7" name="图片 26">
              <a:extLst>
                <a:ext uri="{FF2B5EF4-FFF2-40B4-BE49-F238E27FC236}">
                  <a16:creationId xmlns:a16="http://schemas.microsoft.com/office/drawing/2014/main" id="{65B043FD-53EB-41C9-BDB6-FC3F5CF61AA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10302" y="1752600"/>
              <a:ext cx="1905000" cy="19050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D8A945B5-FA6E-461C-A17A-FAC1038F2067}"/>
              </a:ext>
            </a:extLst>
          </p:cNvPr>
          <p:cNvGrpSpPr/>
          <p:nvPr/>
        </p:nvGrpSpPr>
        <p:grpSpPr>
          <a:xfrm>
            <a:off x="3875958" y="1479334"/>
            <a:ext cx="1630584" cy="1630584"/>
            <a:chOff x="3882111" y="4172516"/>
            <a:chExt cx="2209800" cy="2209800"/>
          </a:xfrm>
        </p:grpSpPr>
        <p:pic>
          <p:nvPicPr>
            <p:cNvPr id="38" name="图片 37">
              <a:extLst>
                <a:ext uri="{FF2B5EF4-FFF2-40B4-BE49-F238E27FC236}">
                  <a16:creationId xmlns:a16="http://schemas.microsoft.com/office/drawing/2014/main" id="{44774567-D7CA-467F-B0A7-2A8BCED765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86911" y="4477316"/>
              <a:ext cx="1905000" cy="19050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7" name="图片 36">
              <a:extLst>
                <a:ext uri="{FF2B5EF4-FFF2-40B4-BE49-F238E27FC236}">
                  <a16:creationId xmlns:a16="http://schemas.microsoft.com/office/drawing/2014/main" id="{53659973-FB87-4D6D-B93D-86226FC308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34511" y="4324916"/>
              <a:ext cx="1905000" cy="19050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3" name="图片 22">
              <a:extLst>
                <a:ext uri="{FF2B5EF4-FFF2-40B4-BE49-F238E27FC236}">
                  <a16:creationId xmlns:a16="http://schemas.microsoft.com/office/drawing/2014/main" id="{D981EA64-98FD-40DC-8F02-922F1EFAF5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82111" y="4172516"/>
              <a:ext cx="1905000" cy="19050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5" name="图片 44">
              <a:extLst>
                <a:ext uri="{FF2B5EF4-FFF2-40B4-BE49-F238E27FC236}">
                  <a16:creationId xmlns:a16="http://schemas.microsoft.com/office/drawing/2014/main" id="{928C51AB-3AEE-4520-836C-38317D5C2A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38625" y="4296907"/>
              <a:ext cx="625475" cy="625475"/>
            </a:xfrm>
            <a:prstGeom prst="rect">
              <a:avLst/>
            </a:prstGeom>
          </p:spPr>
        </p:pic>
      </p:grpSp>
      <p:sp>
        <p:nvSpPr>
          <p:cNvPr id="2" name="标题 1">
            <a:extLst>
              <a:ext uri="{FF2B5EF4-FFF2-40B4-BE49-F238E27FC236}">
                <a16:creationId xmlns:a16="http://schemas.microsoft.com/office/drawing/2014/main" id="{404233A8-B200-4E46-BAC1-BA982F93D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Conclusion</a:t>
            </a:r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69179027-B085-4B59-A086-36F114BE7901}"/>
              </a:ext>
            </a:extLst>
          </p:cNvPr>
          <p:cNvSpPr txBox="1">
            <a:spLocks/>
          </p:cNvSpPr>
          <p:nvPr/>
        </p:nvSpPr>
        <p:spPr>
          <a:xfrm>
            <a:off x="3882111" y="780484"/>
            <a:ext cx="4427778" cy="381088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400" b="1" i="0" kern="0" cap="none" baseline="0" dirty="0">
                <a:solidFill>
                  <a:srgbClr val="3D476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defRPr>
            </a:lvl1pPr>
          </a:lstStyle>
          <a:p>
            <a:r>
              <a:rPr lang="en-US" altLang="zh-CN" b="0" dirty="0"/>
              <a:t>Outcomes</a:t>
            </a:r>
            <a:endParaRPr lang="en-US" b="0" dirty="0"/>
          </a:p>
        </p:txBody>
      </p: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022B129C-EE2C-46E0-9C82-7D43E8FFA8D4}"/>
              </a:ext>
            </a:extLst>
          </p:cNvPr>
          <p:cNvGrpSpPr/>
          <p:nvPr/>
        </p:nvGrpSpPr>
        <p:grpSpPr>
          <a:xfrm>
            <a:off x="1178914" y="1479334"/>
            <a:ext cx="1518130" cy="1518130"/>
            <a:chOff x="1133475" y="1752600"/>
            <a:chExt cx="2057400" cy="2057400"/>
          </a:xfrm>
        </p:grpSpPr>
        <p:pic>
          <p:nvPicPr>
            <p:cNvPr id="34" name="图形 33">
              <a:extLst>
                <a:ext uri="{FF2B5EF4-FFF2-40B4-BE49-F238E27FC236}">
                  <a16:creationId xmlns:a16="http://schemas.microsoft.com/office/drawing/2014/main" id="{11AE354D-36D6-4955-B27E-73E327193A7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85875" y="1905000"/>
              <a:ext cx="1905000" cy="19050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" name="图形 4">
              <a:extLst>
                <a:ext uri="{FF2B5EF4-FFF2-40B4-BE49-F238E27FC236}">
                  <a16:creationId xmlns:a16="http://schemas.microsoft.com/office/drawing/2014/main" id="{D720E505-CFD8-40F9-99A5-AB3C11DDC47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133475" y="1752600"/>
              <a:ext cx="1905000" cy="19050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pic>
        <p:nvPicPr>
          <p:cNvPr id="21" name="图片 20" descr="图片包含 物体&#10;&#10;描述已自动生成">
            <a:extLst>
              <a:ext uri="{FF2B5EF4-FFF2-40B4-BE49-F238E27FC236}">
                <a16:creationId xmlns:a16="http://schemas.microsoft.com/office/drawing/2014/main" id="{D92CE738-97EF-4884-BB39-D2A4E7A3E0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10904" y="4147400"/>
            <a:ext cx="1405676" cy="140567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53" name="组合 52">
            <a:extLst>
              <a:ext uri="{FF2B5EF4-FFF2-40B4-BE49-F238E27FC236}">
                <a16:creationId xmlns:a16="http://schemas.microsoft.com/office/drawing/2014/main" id="{ECC91F08-87A5-4070-91B3-12E3CCF4EBB3}"/>
              </a:ext>
            </a:extLst>
          </p:cNvPr>
          <p:cNvGrpSpPr/>
          <p:nvPr/>
        </p:nvGrpSpPr>
        <p:grpSpPr>
          <a:xfrm>
            <a:off x="1246387" y="4147400"/>
            <a:ext cx="1518130" cy="1518130"/>
            <a:chOff x="1133475" y="4172516"/>
            <a:chExt cx="2057400" cy="2057400"/>
          </a:xfrm>
        </p:grpSpPr>
        <p:pic>
          <p:nvPicPr>
            <p:cNvPr id="32" name="图片 31">
              <a:extLst>
                <a:ext uri="{FF2B5EF4-FFF2-40B4-BE49-F238E27FC236}">
                  <a16:creationId xmlns:a16="http://schemas.microsoft.com/office/drawing/2014/main" id="{7CBF330B-F1FC-4A06-90AE-D6F589D88AD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285875" y="4324916"/>
              <a:ext cx="1905000" cy="19050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5" name="图片 24">
              <a:extLst>
                <a:ext uri="{FF2B5EF4-FFF2-40B4-BE49-F238E27FC236}">
                  <a16:creationId xmlns:a16="http://schemas.microsoft.com/office/drawing/2014/main" id="{A924DB6B-C046-43C4-8057-42D25659DE1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133475" y="4172516"/>
              <a:ext cx="1905000" cy="19050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63" name="组合 62">
            <a:extLst>
              <a:ext uri="{FF2B5EF4-FFF2-40B4-BE49-F238E27FC236}">
                <a16:creationId xmlns:a16="http://schemas.microsoft.com/office/drawing/2014/main" id="{70E9D4C1-75FA-429A-8DA7-D5B34702EC93}"/>
              </a:ext>
            </a:extLst>
          </p:cNvPr>
          <p:cNvGrpSpPr/>
          <p:nvPr/>
        </p:nvGrpSpPr>
        <p:grpSpPr>
          <a:xfrm>
            <a:off x="6662967" y="4147400"/>
            <a:ext cx="1518130" cy="1518130"/>
            <a:chOff x="6662967" y="4147400"/>
            <a:chExt cx="1518130" cy="1518130"/>
          </a:xfrm>
        </p:grpSpPr>
        <p:pic>
          <p:nvPicPr>
            <p:cNvPr id="47" name="图片 46">
              <a:extLst>
                <a:ext uri="{FF2B5EF4-FFF2-40B4-BE49-F238E27FC236}">
                  <a16:creationId xmlns:a16="http://schemas.microsoft.com/office/drawing/2014/main" id="{01BBFD9F-D57D-48DE-808A-72D156723D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75421" y="4259854"/>
              <a:ext cx="1405676" cy="140567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8" name="图片 47">
              <a:extLst>
                <a:ext uri="{FF2B5EF4-FFF2-40B4-BE49-F238E27FC236}">
                  <a16:creationId xmlns:a16="http://schemas.microsoft.com/office/drawing/2014/main" id="{6B553424-5333-4074-9CCD-D07B139FDD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62967" y="4147400"/>
              <a:ext cx="1405676" cy="140567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9" name="图片 48">
              <a:extLst>
                <a:ext uri="{FF2B5EF4-FFF2-40B4-BE49-F238E27FC236}">
                  <a16:creationId xmlns:a16="http://schemas.microsoft.com/office/drawing/2014/main" id="{2F2D4A4A-9CF2-403F-95BE-5CB91F9CDB1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926034" y="4239187"/>
              <a:ext cx="461530" cy="461530"/>
            </a:xfrm>
            <a:prstGeom prst="rect">
              <a:avLst/>
            </a:prstGeom>
          </p:spPr>
        </p:pic>
      </p:grpSp>
      <p:grpSp>
        <p:nvGrpSpPr>
          <p:cNvPr id="64" name="组合 63">
            <a:extLst>
              <a:ext uri="{FF2B5EF4-FFF2-40B4-BE49-F238E27FC236}">
                <a16:creationId xmlns:a16="http://schemas.microsoft.com/office/drawing/2014/main" id="{069A59FE-E5B8-4D1A-A68E-E71E7FFA687E}"/>
              </a:ext>
            </a:extLst>
          </p:cNvPr>
          <p:cNvGrpSpPr/>
          <p:nvPr/>
        </p:nvGrpSpPr>
        <p:grpSpPr>
          <a:xfrm>
            <a:off x="6685456" y="1479334"/>
            <a:ext cx="1630584" cy="1630584"/>
            <a:chOff x="6685456" y="1479334"/>
            <a:chExt cx="1630584" cy="1630584"/>
          </a:xfrm>
        </p:grpSpPr>
        <p:grpSp>
          <p:nvGrpSpPr>
            <p:cNvPr id="51" name="组合 50">
              <a:extLst>
                <a:ext uri="{FF2B5EF4-FFF2-40B4-BE49-F238E27FC236}">
                  <a16:creationId xmlns:a16="http://schemas.microsoft.com/office/drawing/2014/main" id="{99B46A28-9DE5-46A2-B063-0048A98BEE0F}"/>
                </a:ext>
              </a:extLst>
            </p:cNvPr>
            <p:cNvGrpSpPr/>
            <p:nvPr/>
          </p:nvGrpSpPr>
          <p:grpSpPr>
            <a:xfrm>
              <a:off x="6685456" y="1479334"/>
              <a:ext cx="1630584" cy="1630584"/>
              <a:chOff x="3771900" y="1752600"/>
              <a:chExt cx="2209800" cy="2209800"/>
            </a:xfrm>
          </p:grpSpPr>
          <p:pic>
            <p:nvPicPr>
              <p:cNvPr id="36" name="图片 35">
                <a:extLst>
                  <a:ext uri="{FF2B5EF4-FFF2-40B4-BE49-F238E27FC236}">
                    <a16:creationId xmlns:a16="http://schemas.microsoft.com/office/drawing/2014/main" id="{1A4A2F16-F460-4807-A571-521BB491F0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076700" y="2057400"/>
                <a:ext cx="1905000" cy="1905000"/>
              </a:xfrm>
              <a:prstGeom prst="rect">
                <a:avLst/>
              </a:prstGeom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35" name="图片 34">
                <a:extLst>
                  <a:ext uri="{FF2B5EF4-FFF2-40B4-BE49-F238E27FC236}">
                    <a16:creationId xmlns:a16="http://schemas.microsoft.com/office/drawing/2014/main" id="{FF6E03C4-FADD-418F-9141-37FF085296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924300" y="1905000"/>
                <a:ext cx="1905000" cy="1905000"/>
              </a:xfrm>
              <a:prstGeom prst="rect">
                <a:avLst/>
              </a:prstGeom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9" name="图片 18">
                <a:extLst>
                  <a:ext uri="{FF2B5EF4-FFF2-40B4-BE49-F238E27FC236}">
                    <a16:creationId xmlns:a16="http://schemas.microsoft.com/office/drawing/2014/main" id="{977497D2-C8F3-4CE4-9B90-409FAE381D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771900" y="1752600"/>
                <a:ext cx="1905000" cy="1905000"/>
              </a:xfrm>
              <a:prstGeom prst="rect">
                <a:avLst/>
              </a:prstGeom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  <p:pic>
          <p:nvPicPr>
            <p:cNvPr id="62" name="图片 61">
              <a:extLst>
                <a:ext uri="{FF2B5EF4-FFF2-40B4-BE49-F238E27FC236}">
                  <a16:creationId xmlns:a16="http://schemas.microsoft.com/office/drawing/2014/main" id="{6BB4CB45-75F1-417A-8AF3-6D9F6672CDA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926034" y="1571121"/>
              <a:ext cx="461530" cy="461530"/>
            </a:xfrm>
            <a:prstGeom prst="rect">
              <a:avLst/>
            </a:prstGeom>
          </p:spPr>
        </p:pic>
      </p:grpSp>
      <p:pic>
        <p:nvPicPr>
          <p:cNvPr id="57" name="图形 56">
            <a:extLst>
              <a:ext uri="{FF2B5EF4-FFF2-40B4-BE49-F238E27FC236}">
                <a16:creationId xmlns:a16="http://schemas.microsoft.com/office/drawing/2014/main" id="{8A243F1F-9C71-4C97-A183-D99431ED2A5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539938" y="4147400"/>
            <a:ext cx="1405676" cy="140567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8" name="矩形 57">
            <a:extLst>
              <a:ext uri="{FF2B5EF4-FFF2-40B4-BE49-F238E27FC236}">
                <a16:creationId xmlns:a16="http://schemas.microsoft.com/office/drawing/2014/main" id="{2E85EABE-3D8D-4A6A-8858-11860D1C8A1D}"/>
              </a:ext>
            </a:extLst>
          </p:cNvPr>
          <p:cNvSpPr/>
          <p:nvPr/>
        </p:nvSpPr>
        <p:spPr>
          <a:xfrm>
            <a:off x="1178914" y="3193039"/>
            <a:ext cx="15181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kern="0" dirty="0">
                <a:solidFill>
                  <a:srgbClr val="3D4762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Analysis Result</a:t>
            </a:r>
            <a:endParaRPr lang="en-GB" altLang="zh-CN" kern="0" dirty="0">
              <a:solidFill>
                <a:srgbClr val="3D4762"/>
              </a:solidFill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37D57791-1829-4F43-B180-15CED53599F5}"/>
              </a:ext>
            </a:extLst>
          </p:cNvPr>
          <p:cNvSpPr/>
          <p:nvPr/>
        </p:nvSpPr>
        <p:spPr>
          <a:xfrm>
            <a:off x="3988412" y="3193039"/>
            <a:ext cx="15181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kern="0" dirty="0">
                <a:solidFill>
                  <a:srgbClr val="3D4762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Statistics</a:t>
            </a:r>
            <a:endParaRPr lang="en-GB" altLang="zh-CN" kern="0" dirty="0">
              <a:solidFill>
                <a:srgbClr val="3D4762"/>
              </a:solidFill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F06326D2-C487-4F3F-8B92-7EECD56C69E9}"/>
              </a:ext>
            </a:extLst>
          </p:cNvPr>
          <p:cNvSpPr/>
          <p:nvPr/>
        </p:nvSpPr>
        <p:spPr>
          <a:xfrm>
            <a:off x="6145092" y="3193039"/>
            <a:ext cx="259885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kern="0" dirty="0">
                <a:solidFill>
                  <a:srgbClr val="3D4762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Image Augmentation Demo</a:t>
            </a:r>
            <a:endParaRPr lang="en-GB" altLang="zh-CN" kern="0" dirty="0">
              <a:solidFill>
                <a:srgbClr val="3D4762"/>
              </a:solidFill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67" name="矩形 66">
            <a:extLst>
              <a:ext uri="{FF2B5EF4-FFF2-40B4-BE49-F238E27FC236}">
                <a16:creationId xmlns:a16="http://schemas.microsoft.com/office/drawing/2014/main" id="{5FC79C86-359A-40BA-AC2E-925A4C842499}"/>
              </a:ext>
            </a:extLst>
          </p:cNvPr>
          <p:cNvSpPr/>
          <p:nvPr/>
        </p:nvSpPr>
        <p:spPr>
          <a:xfrm>
            <a:off x="8992313" y="3193039"/>
            <a:ext cx="25234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kern="0" dirty="0">
                <a:solidFill>
                  <a:srgbClr val="3D4762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Models &amp; Weight</a:t>
            </a:r>
            <a:endParaRPr lang="en-GB" altLang="zh-CN" kern="0" dirty="0">
              <a:solidFill>
                <a:srgbClr val="3D4762"/>
              </a:solidFill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69" name="矩形 68">
            <a:extLst>
              <a:ext uri="{FF2B5EF4-FFF2-40B4-BE49-F238E27FC236}">
                <a16:creationId xmlns:a16="http://schemas.microsoft.com/office/drawing/2014/main" id="{A0C09D15-6D7B-4138-912F-D44144D1A819}"/>
              </a:ext>
            </a:extLst>
          </p:cNvPr>
          <p:cNvSpPr/>
          <p:nvPr/>
        </p:nvSpPr>
        <p:spPr>
          <a:xfrm>
            <a:off x="894633" y="5861106"/>
            <a:ext cx="20866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kern="0" dirty="0">
                <a:solidFill>
                  <a:srgbClr val="3D4762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History &amp; Logs</a:t>
            </a:r>
            <a:endParaRPr lang="en-GB" altLang="zh-CN" kern="0" dirty="0">
              <a:solidFill>
                <a:srgbClr val="3D4762"/>
              </a:solidFill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70" name="矩形 69">
            <a:extLst>
              <a:ext uri="{FF2B5EF4-FFF2-40B4-BE49-F238E27FC236}">
                <a16:creationId xmlns:a16="http://schemas.microsoft.com/office/drawing/2014/main" id="{EE1E10B3-4088-4B92-A6D3-D53B1B8785C9}"/>
              </a:ext>
            </a:extLst>
          </p:cNvPr>
          <p:cNvSpPr/>
          <p:nvPr/>
        </p:nvSpPr>
        <p:spPr>
          <a:xfrm>
            <a:off x="3670396" y="5861106"/>
            <a:ext cx="208669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kern="0" dirty="0">
                <a:solidFill>
                  <a:srgbClr val="3D4762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Architecture Summary</a:t>
            </a:r>
            <a:endParaRPr lang="en-GB" altLang="zh-CN" kern="0" dirty="0">
              <a:solidFill>
                <a:srgbClr val="3D4762"/>
              </a:solidFill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253C5E59-32C5-4C07-9954-9EE55144B1ED}"/>
              </a:ext>
            </a:extLst>
          </p:cNvPr>
          <p:cNvSpPr/>
          <p:nvPr/>
        </p:nvSpPr>
        <p:spPr>
          <a:xfrm>
            <a:off x="6344218" y="5861106"/>
            <a:ext cx="208669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kern="0" dirty="0">
                <a:solidFill>
                  <a:srgbClr val="3D4762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Performance Indices</a:t>
            </a:r>
            <a:endParaRPr lang="en-GB" altLang="zh-CN" kern="0" dirty="0">
              <a:solidFill>
                <a:srgbClr val="3D4762"/>
              </a:solidFill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72" name="矩形 71">
            <a:extLst>
              <a:ext uri="{FF2B5EF4-FFF2-40B4-BE49-F238E27FC236}">
                <a16:creationId xmlns:a16="http://schemas.microsoft.com/office/drawing/2014/main" id="{FA0CA256-C37C-4BB5-B429-26CBF4A9B88B}"/>
              </a:ext>
            </a:extLst>
          </p:cNvPr>
          <p:cNvSpPr/>
          <p:nvPr/>
        </p:nvSpPr>
        <p:spPr>
          <a:xfrm>
            <a:off x="9199430" y="5861106"/>
            <a:ext cx="20866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kern="0" dirty="0">
                <a:solidFill>
                  <a:srgbClr val="3D4762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Prediction Result</a:t>
            </a:r>
            <a:endParaRPr lang="en-GB" altLang="zh-CN" kern="0" dirty="0">
              <a:solidFill>
                <a:srgbClr val="3D4762"/>
              </a:solidFill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0" name="页脚占位符 9">
            <a:extLst>
              <a:ext uri="{FF2B5EF4-FFF2-40B4-BE49-F238E27FC236}">
                <a16:creationId xmlns:a16="http://schemas.microsoft.com/office/drawing/2014/main" id="{35727999-101D-4C92-B392-6E2E1F49A5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Automatic Identification of Ships on Satellite Images</a:t>
            </a:r>
            <a:endParaRPr lang="zh-CN" altLang="en-US" dirty="0"/>
          </a:p>
        </p:txBody>
      </p:sp>
      <p:sp>
        <p:nvSpPr>
          <p:cNvPr id="11" name="灯片编号占位符 10">
            <a:extLst>
              <a:ext uri="{FF2B5EF4-FFF2-40B4-BE49-F238E27FC236}">
                <a16:creationId xmlns:a16="http://schemas.microsoft.com/office/drawing/2014/main" id="{4ED0D656-32A6-4F50-BE5A-E6DE29BB14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034897-BE47-4E73-BD20-1F97404FF4D4}" type="slidenum">
              <a:rPr lang="zh-CN" altLang="en-US" smtClean="0"/>
              <a:pPr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9117175"/>
      </p:ext>
    </p:extLst>
  </p:cSld>
  <p:clrMapOvr>
    <a:masterClrMapping/>
  </p:clrMapOvr>
  <p:transition spd="slow">
    <p:push dir="u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4233A8-B200-4E46-BAC1-BA982F93D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Conclusion</a:t>
            </a:r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69179027-B085-4B59-A086-36F114BE7901}"/>
              </a:ext>
            </a:extLst>
          </p:cNvPr>
          <p:cNvSpPr txBox="1">
            <a:spLocks/>
          </p:cNvSpPr>
          <p:nvPr/>
        </p:nvSpPr>
        <p:spPr>
          <a:xfrm>
            <a:off x="3882111" y="780484"/>
            <a:ext cx="4427778" cy="381088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400" b="1" i="0" kern="0" cap="none" baseline="0" dirty="0">
                <a:solidFill>
                  <a:srgbClr val="3D476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defRPr>
            </a:lvl1pPr>
          </a:lstStyle>
          <a:p>
            <a:r>
              <a:rPr lang="en-US" altLang="zh-CN" b="0" dirty="0"/>
              <a:t>Outcomes</a:t>
            </a:r>
            <a:endParaRPr lang="en-US" b="0" dirty="0"/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1BEA84BF-5718-4EC0-A9AE-3DFBD8A588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0271955"/>
              </p:ext>
            </p:extLst>
          </p:nvPr>
        </p:nvGraphicFramePr>
        <p:xfrm>
          <a:off x="676275" y="1300989"/>
          <a:ext cx="10839448" cy="4937760"/>
        </p:xfrm>
        <a:graphic>
          <a:graphicData uri="http://schemas.openxmlformats.org/drawingml/2006/table">
            <a:tbl>
              <a:tblPr firstRow="1" firstCol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{B301B821-A1FF-4177-AEE7-76D212191A09}</a:tableStyleId>
              </a:tblPr>
              <a:tblGrid>
                <a:gridCol w="1818984">
                  <a:extLst>
                    <a:ext uri="{9D8B030D-6E8A-4147-A177-3AD203B41FA5}">
                      <a16:colId xmlns:a16="http://schemas.microsoft.com/office/drawing/2014/main" val="3129724568"/>
                    </a:ext>
                  </a:extLst>
                </a:gridCol>
                <a:gridCol w="5153316">
                  <a:extLst>
                    <a:ext uri="{9D8B030D-6E8A-4147-A177-3AD203B41FA5}">
                      <a16:colId xmlns:a16="http://schemas.microsoft.com/office/drawing/2014/main" val="1950516431"/>
                    </a:ext>
                  </a:extLst>
                </a:gridCol>
                <a:gridCol w="3867148">
                  <a:extLst>
                    <a:ext uri="{9D8B030D-6E8A-4147-A177-3AD203B41FA5}">
                      <a16:colId xmlns:a16="http://schemas.microsoft.com/office/drawing/2014/main" val="297419351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GB" sz="1800" kern="5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Menu</a:t>
                      </a:r>
                      <a:endParaRPr lang="zh-CN" sz="1800" kern="5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071" marR="4071" marT="0" marB="0"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GB" sz="1800" kern="5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Generated File</a:t>
                      </a:r>
                      <a:endParaRPr lang="zh-CN" sz="1800" kern="5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071" marR="4071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GB" sz="1800" kern="5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Description</a:t>
                      </a:r>
                      <a:endParaRPr lang="zh-CN" sz="1800" kern="5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071" marR="4071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783281717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GB" sz="1800" b="0" kern="5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Analysis</a:t>
                      </a:r>
                      <a:endParaRPr lang="zh-CN" sz="1800" b="0" kern="50" dirty="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071" marR="4071" marT="0" marB="0"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GB" sz="1800" kern="5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TrainingSetAnalysis.csv</a:t>
                      </a:r>
                      <a:endParaRPr lang="zh-CN" sz="1800" kern="50" dirty="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071" marR="4071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GB" sz="1800" kern="5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Dataset attribute</a:t>
                      </a:r>
                      <a:endParaRPr lang="zh-CN" sz="1800" kern="5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071" marR="4071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96616106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GB" sz="1800" kern="5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TestSetAnalysis.csv</a:t>
                      </a:r>
                      <a:endParaRPr lang="zh-CN" sz="1800" kern="50" dirty="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071" marR="4071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GB" sz="1800" kern="5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Dataset attribute</a:t>
                      </a:r>
                      <a:endParaRPr lang="zh-CN" sz="1800" kern="5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071" marR="4071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96749574"/>
                  </a:ext>
                </a:extLst>
              </a:tr>
              <a:tr h="0">
                <a:tc rowSpan="4"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GB" sz="1800" b="0" kern="5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Model Training</a:t>
                      </a:r>
                      <a:endParaRPr lang="zh-CN" sz="1800" b="0" kern="5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GB" sz="1800" b="0" kern="5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(Pre-processing)</a:t>
                      </a:r>
                      <a:endParaRPr lang="zh-CN" sz="1800" b="0" kern="50" dirty="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071" marR="4071" marT="0" marB="0"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GB" sz="1800" kern="5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Statistics of Appointed Dataset Scope.png</a:t>
                      </a:r>
                      <a:endParaRPr lang="zh-CN" sz="1800" kern="50" dirty="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071" marR="4071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GB" sz="1800" kern="5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Dataset visualisation</a:t>
                      </a:r>
                      <a:endParaRPr lang="zh-CN" sz="1800" kern="50" dirty="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071" marR="4071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25245494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GB" sz="1800" kern="5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Statistics of Actual Training Set Data.png</a:t>
                      </a:r>
                      <a:endParaRPr lang="zh-CN" sz="1800" kern="50" dirty="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071" marR="4071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GB" sz="1800" kern="5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Dataset visualisation</a:t>
                      </a:r>
                      <a:endParaRPr lang="zh-CN" sz="1800" kern="5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071" marR="4071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76051654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GB" sz="1800" kern="5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Statistics of Actual Test Set Data.png</a:t>
                      </a:r>
                      <a:endParaRPr lang="zh-CN" sz="1800" kern="50" dirty="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071" marR="4071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GB" sz="1800" kern="5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Dataset visualisation</a:t>
                      </a:r>
                      <a:endParaRPr lang="zh-CN" sz="1800" kern="5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071" marR="4071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79547166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GB" sz="1800" kern="5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[Date]_Sample</a:t>
                      </a:r>
                      <a:endParaRPr lang="en-US" sz="1800" kern="5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285750" indent="-285750" algn="just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GB" sz="1800" kern="5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Sample.jpg</a:t>
                      </a:r>
                      <a:endParaRPr lang="en-US" sz="1800" kern="5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285750" indent="-285750" algn="just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GB" sz="1800" kern="5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train_config_*.jpg</a:t>
                      </a:r>
                      <a:endParaRPr lang="en-US" sz="1800" kern="5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285750" indent="-285750" algn="just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GB" sz="1800" kern="5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test_config_*.jpg</a:t>
                      </a:r>
                      <a:endParaRPr lang="zh-CN" sz="1800" kern="50" dirty="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071" marR="4071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GB" sz="1800" kern="5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Data augmentation visualisation</a:t>
                      </a:r>
                      <a:endParaRPr lang="zh-CN" sz="1800" kern="5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071" marR="4071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905612782"/>
                  </a:ext>
                </a:extLst>
              </a:tr>
              <a:tr h="0">
                <a:tc rowSpan="3"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GB" sz="1800" b="0" kern="5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Model Training</a:t>
                      </a:r>
                      <a:endParaRPr lang="zh-CN" sz="1800" b="0" kern="5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GB" sz="1800" b="0" kern="5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(Actual Training)</a:t>
                      </a:r>
                      <a:endParaRPr lang="zh-CN" sz="1800" b="0" kern="50" dirty="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071" marR="4071" marT="0" marB="0"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GB" sz="1800" kern="5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[Date]_[</a:t>
                      </a:r>
                      <a:r>
                        <a:rPr lang="en-GB" sz="1800" kern="5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ModelName</a:t>
                      </a:r>
                      <a:r>
                        <a:rPr lang="en-GB" sz="1800" kern="5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]_trained_model.h5</a:t>
                      </a:r>
                      <a:endParaRPr lang="zh-CN" sz="1800" kern="50" dirty="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071" marR="4071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GB" sz="1800" kern="5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Fitted model</a:t>
                      </a:r>
                      <a:endParaRPr lang="zh-CN" sz="1800" kern="5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071" marR="4071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59101096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GB" sz="1800" kern="5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[Date]_[</a:t>
                      </a:r>
                      <a:r>
                        <a:rPr lang="en-GB" sz="1800" kern="5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ModelName</a:t>
                      </a:r>
                      <a:r>
                        <a:rPr lang="en-GB" sz="1800" kern="5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]_trained_model_weights.h5</a:t>
                      </a:r>
                      <a:endParaRPr lang="zh-CN" sz="1800" kern="50" dirty="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071" marR="4071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GB" sz="1800" kern="5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Model weight</a:t>
                      </a:r>
                      <a:endParaRPr lang="zh-CN" sz="1800" kern="50" dirty="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071" marR="4071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96367935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GB" sz="1800" kern="5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[Date]_[ModelName]_history.txt</a:t>
                      </a:r>
                      <a:endParaRPr lang="zh-CN" sz="1800" kern="50" dirty="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071" marR="4071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GB" sz="1800" kern="5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Training history</a:t>
                      </a:r>
                      <a:endParaRPr lang="zh-CN" sz="1800" kern="5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071" marR="4071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009025215"/>
                  </a:ext>
                </a:extLst>
              </a:tr>
              <a:tr h="0">
                <a:tc rowSpan="4"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GB" sz="1800" b="0" kern="5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Evaluation</a:t>
                      </a:r>
                      <a:endParaRPr lang="zh-CN" sz="1800" b="0" kern="50" dirty="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071" marR="4071" marT="0" marB="0"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GB" sz="1800" kern="5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[Date]_[ModelName]_Accuracy.png</a:t>
                      </a:r>
                      <a:endParaRPr lang="zh-CN" sz="1800" kern="5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071" marR="4071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GB" sz="1800" kern="5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Accuracy visualisation</a:t>
                      </a:r>
                      <a:endParaRPr lang="zh-CN" sz="1800" kern="50" dirty="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071" marR="4071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25982230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GB" sz="1800" kern="5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[Date]_[ModelName]_Loss.png</a:t>
                      </a:r>
                      <a:endParaRPr lang="zh-CN" sz="1800" kern="50" dirty="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071" marR="4071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GB" sz="1800" kern="5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Loss visualisation</a:t>
                      </a:r>
                      <a:endParaRPr lang="zh-CN" sz="1800" kern="50" dirty="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071" marR="4071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22850883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GB" sz="1800" kern="5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[Date]_[</a:t>
                      </a:r>
                      <a:r>
                        <a:rPr lang="en-GB" sz="1800" kern="5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ModelName</a:t>
                      </a:r>
                      <a:r>
                        <a:rPr lang="en-GB" sz="1800" kern="5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]_</a:t>
                      </a:r>
                      <a:r>
                        <a:rPr lang="en-GB" sz="1800" kern="5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Summary.svg</a:t>
                      </a:r>
                      <a:endParaRPr lang="zh-CN" sz="1800" kern="50" dirty="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071" marR="4071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GB" sz="1800" kern="5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Architecture visualisation</a:t>
                      </a:r>
                      <a:endParaRPr lang="zh-CN" sz="1800" kern="5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071" marR="4071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15154310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GB" sz="1800" kern="5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[Date]_[ModelName]_Prediction_[ImageId].png</a:t>
                      </a:r>
                      <a:endParaRPr lang="zh-CN" sz="1800" kern="50" dirty="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071" marR="4071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GB" sz="1800" kern="5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Prediction visualisation</a:t>
                      </a:r>
                      <a:endParaRPr lang="zh-CN" sz="1800" kern="5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071" marR="4071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6091404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GB" sz="1800" b="0" kern="5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All Features</a:t>
                      </a:r>
                      <a:endParaRPr lang="zh-CN" sz="1800" b="0" kern="50" dirty="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071" marR="4071" marT="0" marB="0"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GB" sz="1800" kern="5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[Date]_log.txt</a:t>
                      </a:r>
                      <a:endParaRPr lang="zh-CN" sz="1800" kern="50" dirty="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071" marR="4071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GB" sz="1800" kern="5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Application log</a:t>
                      </a:r>
                      <a:endParaRPr lang="zh-CN" sz="1800" kern="50" dirty="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071" marR="4071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297278023"/>
                  </a:ext>
                </a:extLst>
              </a:tr>
            </a:tbl>
          </a:graphicData>
        </a:graphic>
      </p:graphicFrame>
      <p:sp>
        <p:nvSpPr>
          <p:cNvPr id="10" name="页脚占位符 9">
            <a:extLst>
              <a:ext uri="{FF2B5EF4-FFF2-40B4-BE49-F238E27FC236}">
                <a16:creationId xmlns:a16="http://schemas.microsoft.com/office/drawing/2014/main" id="{510115FA-18F5-4F20-8A19-9037C01148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Automatic Identification of Ships on Satellite Images</a:t>
            </a:r>
            <a:endParaRPr lang="zh-CN" altLang="en-US" dirty="0"/>
          </a:p>
        </p:txBody>
      </p:sp>
      <p:sp>
        <p:nvSpPr>
          <p:cNvPr id="11" name="灯片编号占位符 10">
            <a:extLst>
              <a:ext uri="{FF2B5EF4-FFF2-40B4-BE49-F238E27FC236}">
                <a16:creationId xmlns:a16="http://schemas.microsoft.com/office/drawing/2014/main" id="{466AC53E-56B4-41E3-88F7-B9B37D12DD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034897-BE47-4E73-BD20-1F97404FF4D4}" type="slidenum">
              <a:rPr lang="zh-CN" altLang="en-US" smtClean="0"/>
              <a:pPr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5465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任意多边形 19">
            <a:extLst>
              <a:ext uri="{FF2B5EF4-FFF2-40B4-BE49-F238E27FC236}">
                <a16:creationId xmlns:a16="http://schemas.microsoft.com/office/drawing/2014/main" id="{32B51EC0-1C23-48A8-BFEF-2F5F0539FD62}"/>
              </a:ext>
            </a:extLst>
          </p:cNvPr>
          <p:cNvSpPr/>
          <p:nvPr/>
        </p:nvSpPr>
        <p:spPr>
          <a:xfrm rot="13432065">
            <a:off x="8997868" y="3174094"/>
            <a:ext cx="1052380" cy="1052380"/>
          </a:xfrm>
          <a:custGeom>
            <a:avLst/>
            <a:gdLst>
              <a:gd name="connsiteX0" fmla="*/ 1 w 1083734"/>
              <a:gd name="connsiteY0" fmla="*/ 0 h 1083734"/>
              <a:gd name="connsiteX1" fmla="*/ 431801 w 1083734"/>
              <a:gd name="connsiteY1" fmla="*/ 0 h 1083734"/>
              <a:gd name="connsiteX2" fmla="*/ 431801 w 1083734"/>
              <a:gd name="connsiteY2" fmla="*/ 651734 h 1083734"/>
              <a:gd name="connsiteX3" fmla="*/ 1083734 w 1083734"/>
              <a:gd name="connsiteY3" fmla="*/ 651734 h 1083734"/>
              <a:gd name="connsiteX4" fmla="*/ 1083734 w 1083734"/>
              <a:gd name="connsiteY4" fmla="*/ 1083734 h 1083734"/>
              <a:gd name="connsiteX5" fmla="*/ 0 w 1083734"/>
              <a:gd name="connsiteY5" fmla="*/ 1083734 h 1083734"/>
              <a:gd name="connsiteX6" fmla="*/ 0 w 1083734"/>
              <a:gd name="connsiteY6" fmla="*/ 651734 h 1083734"/>
              <a:gd name="connsiteX7" fmla="*/ 1 w 1083734"/>
              <a:gd name="connsiteY7" fmla="*/ 651734 h 1083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3734" h="1083734">
                <a:moveTo>
                  <a:pt x="1" y="0"/>
                </a:moveTo>
                <a:lnTo>
                  <a:pt x="431801" y="0"/>
                </a:lnTo>
                <a:lnTo>
                  <a:pt x="431801" y="651734"/>
                </a:lnTo>
                <a:lnTo>
                  <a:pt x="1083734" y="651734"/>
                </a:lnTo>
                <a:lnTo>
                  <a:pt x="1083734" y="1083734"/>
                </a:lnTo>
                <a:lnTo>
                  <a:pt x="0" y="1083734"/>
                </a:lnTo>
                <a:lnTo>
                  <a:pt x="0" y="651734"/>
                </a:lnTo>
                <a:lnTo>
                  <a:pt x="1" y="651734"/>
                </a:lnTo>
                <a:close/>
              </a:path>
            </a:pathLst>
          </a:custGeom>
          <a:solidFill>
            <a:srgbClr val="C1AC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任意多边形 20">
            <a:extLst>
              <a:ext uri="{FF2B5EF4-FFF2-40B4-BE49-F238E27FC236}">
                <a16:creationId xmlns:a16="http://schemas.microsoft.com/office/drawing/2014/main" id="{CF5D8C57-5367-4603-AA38-FF832DF74C47}"/>
              </a:ext>
            </a:extLst>
          </p:cNvPr>
          <p:cNvSpPr/>
          <p:nvPr/>
        </p:nvSpPr>
        <p:spPr>
          <a:xfrm rot="13432065">
            <a:off x="7574192" y="3174095"/>
            <a:ext cx="1052380" cy="1052380"/>
          </a:xfrm>
          <a:custGeom>
            <a:avLst/>
            <a:gdLst>
              <a:gd name="connsiteX0" fmla="*/ 1 w 1083734"/>
              <a:gd name="connsiteY0" fmla="*/ 0 h 1083734"/>
              <a:gd name="connsiteX1" fmla="*/ 431801 w 1083734"/>
              <a:gd name="connsiteY1" fmla="*/ 0 h 1083734"/>
              <a:gd name="connsiteX2" fmla="*/ 431801 w 1083734"/>
              <a:gd name="connsiteY2" fmla="*/ 651734 h 1083734"/>
              <a:gd name="connsiteX3" fmla="*/ 1083734 w 1083734"/>
              <a:gd name="connsiteY3" fmla="*/ 651734 h 1083734"/>
              <a:gd name="connsiteX4" fmla="*/ 1083734 w 1083734"/>
              <a:gd name="connsiteY4" fmla="*/ 1083734 h 1083734"/>
              <a:gd name="connsiteX5" fmla="*/ 0 w 1083734"/>
              <a:gd name="connsiteY5" fmla="*/ 1083734 h 1083734"/>
              <a:gd name="connsiteX6" fmla="*/ 0 w 1083734"/>
              <a:gd name="connsiteY6" fmla="*/ 651734 h 1083734"/>
              <a:gd name="connsiteX7" fmla="*/ 1 w 1083734"/>
              <a:gd name="connsiteY7" fmla="*/ 651734 h 1083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3734" h="1083734">
                <a:moveTo>
                  <a:pt x="1" y="0"/>
                </a:moveTo>
                <a:lnTo>
                  <a:pt x="431801" y="0"/>
                </a:lnTo>
                <a:lnTo>
                  <a:pt x="431801" y="651734"/>
                </a:lnTo>
                <a:lnTo>
                  <a:pt x="1083734" y="651734"/>
                </a:lnTo>
                <a:lnTo>
                  <a:pt x="1083734" y="1083734"/>
                </a:lnTo>
                <a:lnTo>
                  <a:pt x="0" y="1083734"/>
                </a:lnTo>
                <a:lnTo>
                  <a:pt x="0" y="651734"/>
                </a:lnTo>
                <a:lnTo>
                  <a:pt x="1" y="65173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任意多边形 19">
            <a:extLst>
              <a:ext uri="{FF2B5EF4-FFF2-40B4-BE49-F238E27FC236}">
                <a16:creationId xmlns:a16="http://schemas.microsoft.com/office/drawing/2014/main" id="{496B7706-137A-4B3E-A50C-B4D2A10BBC22}"/>
              </a:ext>
            </a:extLst>
          </p:cNvPr>
          <p:cNvSpPr/>
          <p:nvPr/>
        </p:nvSpPr>
        <p:spPr>
          <a:xfrm rot="13432065">
            <a:off x="6141152" y="3174094"/>
            <a:ext cx="1052380" cy="1052380"/>
          </a:xfrm>
          <a:custGeom>
            <a:avLst/>
            <a:gdLst>
              <a:gd name="connsiteX0" fmla="*/ 1 w 1083734"/>
              <a:gd name="connsiteY0" fmla="*/ 0 h 1083734"/>
              <a:gd name="connsiteX1" fmla="*/ 431801 w 1083734"/>
              <a:gd name="connsiteY1" fmla="*/ 0 h 1083734"/>
              <a:gd name="connsiteX2" fmla="*/ 431801 w 1083734"/>
              <a:gd name="connsiteY2" fmla="*/ 651734 h 1083734"/>
              <a:gd name="connsiteX3" fmla="*/ 1083734 w 1083734"/>
              <a:gd name="connsiteY3" fmla="*/ 651734 h 1083734"/>
              <a:gd name="connsiteX4" fmla="*/ 1083734 w 1083734"/>
              <a:gd name="connsiteY4" fmla="*/ 1083734 h 1083734"/>
              <a:gd name="connsiteX5" fmla="*/ 0 w 1083734"/>
              <a:gd name="connsiteY5" fmla="*/ 1083734 h 1083734"/>
              <a:gd name="connsiteX6" fmla="*/ 0 w 1083734"/>
              <a:gd name="connsiteY6" fmla="*/ 651734 h 1083734"/>
              <a:gd name="connsiteX7" fmla="*/ 1 w 1083734"/>
              <a:gd name="connsiteY7" fmla="*/ 651734 h 1083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3734" h="1083734">
                <a:moveTo>
                  <a:pt x="1" y="0"/>
                </a:moveTo>
                <a:lnTo>
                  <a:pt x="431801" y="0"/>
                </a:lnTo>
                <a:lnTo>
                  <a:pt x="431801" y="651734"/>
                </a:lnTo>
                <a:lnTo>
                  <a:pt x="1083734" y="651734"/>
                </a:lnTo>
                <a:lnTo>
                  <a:pt x="1083734" y="1083734"/>
                </a:lnTo>
                <a:lnTo>
                  <a:pt x="0" y="1083734"/>
                </a:lnTo>
                <a:lnTo>
                  <a:pt x="0" y="651734"/>
                </a:lnTo>
                <a:lnTo>
                  <a:pt x="1" y="651734"/>
                </a:lnTo>
                <a:close/>
              </a:path>
            </a:pathLst>
          </a:custGeom>
          <a:solidFill>
            <a:srgbClr val="C1AC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任意多边形 20">
            <a:extLst>
              <a:ext uri="{FF2B5EF4-FFF2-40B4-BE49-F238E27FC236}">
                <a16:creationId xmlns:a16="http://schemas.microsoft.com/office/drawing/2014/main" id="{43D38A63-CA99-43E0-8C91-2E0A98046408}"/>
              </a:ext>
            </a:extLst>
          </p:cNvPr>
          <p:cNvSpPr/>
          <p:nvPr/>
        </p:nvSpPr>
        <p:spPr>
          <a:xfrm rot="13432065">
            <a:off x="6852006" y="3174095"/>
            <a:ext cx="1052380" cy="1052380"/>
          </a:xfrm>
          <a:custGeom>
            <a:avLst/>
            <a:gdLst>
              <a:gd name="connsiteX0" fmla="*/ 1 w 1083734"/>
              <a:gd name="connsiteY0" fmla="*/ 0 h 1083734"/>
              <a:gd name="connsiteX1" fmla="*/ 431801 w 1083734"/>
              <a:gd name="connsiteY1" fmla="*/ 0 h 1083734"/>
              <a:gd name="connsiteX2" fmla="*/ 431801 w 1083734"/>
              <a:gd name="connsiteY2" fmla="*/ 651734 h 1083734"/>
              <a:gd name="connsiteX3" fmla="*/ 1083734 w 1083734"/>
              <a:gd name="connsiteY3" fmla="*/ 651734 h 1083734"/>
              <a:gd name="connsiteX4" fmla="*/ 1083734 w 1083734"/>
              <a:gd name="connsiteY4" fmla="*/ 1083734 h 1083734"/>
              <a:gd name="connsiteX5" fmla="*/ 0 w 1083734"/>
              <a:gd name="connsiteY5" fmla="*/ 1083734 h 1083734"/>
              <a:gd name="connsiteX6" fmla="*/ 0 w 1083734"/>
              <a:gd name="connsiteY6" fmla="*/ 651734 h 1083734"/>
              <a:gd name="connsiteX7" fmla="*/ 1 w 1083734"/>
              <a:gd name="connsiteY7" fmla="*/ 651734 h 1083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3734" h="1083734">
                <a:moveTo>
                  <a:pt x="1" y="0"/>
                </a:moveTo>
                <a:lnTo>
                  <a:pt x="431801" y="0"/>
                </a:lnTo>
                <a:lnTo>
                  <a:pt x="431801" y="651734"/>
                </a:lnTo>
                <a:lnTo>
                  <a:pt x="1083734" y="651734"/>
                </a:lnTo>
                <a:lnTo>
                  <a:pt x="1083734" y="1083734"/>
                </a:lnTo>
                <a:lnTo>
                  <a:pt x="0" y="1083734"/>
                </a:lnTo>
                <a:lnTo>
                  <a:pt x="0" y="651734"/>
                </a:lnTo>
                <a:lnTo>
                  <a:pt x="1" y="65173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任意多边形 19">
            <a:extLst>
              <a:ext uri="{FF2B5EF4-FFF2-40B4-BE49-F238E27FC236}">
                <a16:creationId xmlns:a16="http://schemas.microsoft.com/office/drawing/2014/main" id="{82C61A36-5757-4280-AA1E-615DACFC89D5}"/>
              </a:ext>
            </a:extLst>
          </p:cNvPr>
          <p:cNvSpPr/>
          <p:nvPr/>
        </p:nvSpPr>
        <p:spPr>
          <a:xfrm rot="13432065">
            <a:off x="3280009" y="3174094"/>
            <a:ext cx="1052380" cy="1052380"/>
          </a:xfrm>
          <a:custGeom>
            <a:avLst/>
            <a:gdLst>
              <a:gd name="connsiteX0" fmla="*/ 1 w 1083734"/>
              <a:gd name="connsiteY0" fmla="*/ 0 h 1083734"/>
              <a:gd name="connsiteX1" fmla="*/ 431801 w 1083734"/>
              <a:gd name="connsiteY1" fmla="*/ 0 h 1083734"/>
              <a:gd name="connsiteX2" fmla="*/ 431801 w 1083734"/>
              <a:gd name="connsiteY2" fmla="*/ 651734 h 1083734"/>
              <a:gd name="connsiteX3" fmla="*/ 1083734 w 1083734"/>
              <a:gd name="connsiteY3" fmla="*/ 651734 h 1083734"/>
              <a:gd name="connsiteX4" fmla="*/ 1083734 w 1083734"/>
              <a:gd name="connsiteY4" fmla="*/ 1083734 h 1083734"/>
              <a:gd name="connsiteX5" fmla="*/ 0 w 1083734"/>
              <a:gd name="connsiteY5" fmla="*/ 1083734 h 1083734"/>
              <a:gd name="connsiteX6" fmla="*/ 0 w 1083734"/>
              <a:gd name="connsiteY6" fmla="*/ 651734 h 1083734"/>
              <a:gd name="connsiteX7" fmla="*/ 1 w 1083734"/>
              <a:gd name="connsiteY7" fmla="*/ 651734 h 1083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3734" h="1083734">
                <a:moveTo>
                  <a:pt x="1" y="0"/>
                </a:moveTo>
                <a:lnTo>
                  <a:pt x="431801" y="0"/>
                </a:lnTo>
                <a:lnTo>
                  <a:pt x="431801" y="651734"/>
                </a:lnTo>
                <a:lnTo>
                  <a:pt x="1083734" y="651734"/>
                </a:lnTo>
                <a:lnTo>
                  <a:pt x="1083734" y="1083734"/>
                </a:lnTo>
                <a:lnTo>
                  <a:pt x="0" y="1083734"/>
                </a:lnTo>
                <a:lnTo>
                  <a:pt x="0" y="651734"/>
                </a:lnTo>
                <a:lnTo>
                  <a:pt x="1" y="651734"/>
                </a:lnTo>
                <a:close/>
              </a:path>
            </a:pathLst>
          </a:custGeom>
          <a:solidFill>
            <a:srgbClr val="C1AC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任意多边形 18">
            <a:extLst>
              <a:ext uri="{FF2B5EF4-FFF2-40B4-BE49-F238E27FC236}">
                <a16:creationId xmlns:a16="http://schemas.microsoft.com/office/drawing/2014/main" id="{85247FD3-2949-43F1-8C56-AECCE420EBC4}"/>
              </a:ext>
            </a:extLst>
          </p:cNvPr>
          <p:cNvSpPr/>
          <p:nvPr/>
        </p:nvSpPr>
        <p:spPr>
          <a:xfrm rot="13432065">
            <a:off x="4703679" y="3174094"/>
            <a:ext cx="1052380" cy="1052380"/>
          </a:xfrm>
          <a:custGeom>
            <a:avLst/>
            <a:gdLst>
              <a:gd name="connsiteX0" fmla="*/ 1 w 1083734"/>
              <a:gd name="connsiteY0" fmla="*/ 0 h 1083734"/>
              <a:gd name="connsiteX1" fmla="*/ 431801 w 1083734"/>
              <a:gd name="connsiteY1" fmla="*/ 0 h 1083734"/>
              <a:gd name="connsiteX2" fmla="*/ 431801 w 1083734"/>
              <a:gd name="connsiteY2" fmla="*/ 651734 h 1083734"/>
              <a:gd name="connsiteX3" fmla="*/ 1083734 w 1083734"/>
              <a:gd name="connsiteY3" fmla="*/ 651734 h 1083734"/>
              <a:gd name="connsiteX4" fmla="*/ 1083734 w 1083734"/>
              <a:gd name="connsiteY4" fmla="*/ 1083734 h 1083734"/>
              <a:gd name="connsiteX5" fmla="*/ 0 w 1083734"/>
              <a:gd name="connsiteY5" fmla="*/ 1083734 h 1083734"/>
              <a:gd name="connsiteX6" fmla="*/ 0 w 1083734"/>
              <a:gd name="connsiteY6" fmla="*/ 651734 h 1083734"/>
              <a:gd name="connsiteX7" fmla="*/ 1 w 1083734"/>
              <a:gd name="connsiteY7" fmla="*/ 651734 h 1083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3734" h="1083734">
                <a:moveTo>
                  <a:pt x="1" y="0"/>
                </a:moveTo>
                <a:lnTo>
                  <a:pt x="431801" y="0"/>
                </a:lnTo>
                <a:lnTo>
                  <a:pt x="431801" y="651734"/>
                </a:lnTo>
                <a:lnTo>
                  <a:pt x="1083734" y="651734"/>
                </a:lnTo>
                <a:lnTo>
                  <a:pt x="1083734" y="1083734"/>
                </a:lnTo>
                <a:lnTo>
                  <a:pt x="0" y="1083734"/>
                </a:lnTo>
                <a:lnTo>
                  <a:pt x="0" y="651734"/>
                </a:lnTo>
                <a:lnTo>
                  <a:pt x="1" y="65173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任意多边形 13">
            <a:extLst>
              <a:ext uri="{FF2B5EF4-FFF2-40B4-BE49-F238E27FC236}">
                <a16:creationId xmlns:a16="http://schemas.microsoft.com/office/drawing/2014/main" id="{9E49FCD2-6EC8-4CD1-997C-E90074A8DF3F}"/>
              </a:ext>
            </a:extLst>
          </p:cNvPr>
          <p:cNvSpPr/>
          <p:nvPr/>
        </p:nvSpPr>
        <p:spPr>
          <a:xfrm rot="13432065">
            <a:off x="2555357" y="3174094"/>
            <a:ext cx="1052380" cy="1052380"/>
          </a:xfrm>
          <a:custGeom>
            <a:avLst/>
            <a:gdLst>
              <a:gd name="connsiteX0" fmla="*/ 1 w 1083734"/>
              <a:gd name="connsiteY0" fmla="*/ 0 h 1083734"/>
              <a:gd name="connsiteX1" fmla="*/ 431801 w 1083734"/>
              <a:gd name="connsiteY1" fmla="*/ 0 h 1083734"/>
              <a:gd name="connsiteX2" fmla="*/ 431801 w 1083734"/>
              <a:gd name="connsiteY2" fmla="*/ 651734 h 1083734"/>
              <a:gd name="connsiteX3" fmla="*/ 1083734 w 1083734"/>
              <a:gd name="connsiteY3" fmla="*/ 651734 h 1083734"/>
              <a:gd name="connsiteX4" fmla="*/ 1083734 w 1083734"/>
              <a:gd name="connsiteY4" fmla="*/ 1083734 h 1083734"/>
              <a:gd name="connsiteX5" fmla="*/ 0 w 1083734"/>
              <a:gd name="connsiteY5" fmla="*/ 1083734 h 1083734"/>
              <a:gd name="connsiteX6" fmla="*/ 0 w 1083734"/>
              <a:gd name="connsiteY6" fmla="*/ 651734 h 1083734"/>
              <a:gd name="connsiteX7" fmla="*/ 1 w 1083734"/>
              <a:gd name="connsiteY7" fmla="*/ 651734 h 1083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3734" h="1083734">
                <a:moveTo>
                  <a:pt x="1" y="0"/>
                </a:moveTo>
                <a:lnTo>
                  <a:pt x="431801" y="0"/>
                </a:lnTo>
                <a:lnTo>
                  <a:pt x="431801" y="651734"/>
                </a:lnTo>
                <a:lnTo>
                  <a:pt x="1083734" y="651734"/>
                </a:lnTo>
                <a:lnTo>
                  <a:pt x="1083734" y="1083734"/>
                </a:lnTo>
                <a:lnTo>
                  <a:pt x="0" y="1083734"/>
                </a:lnTo>
                <a:lnTo>
                  <a:pt x="0" y="651734"/>
                </a:lnTo>
                <a:lnTo>
                  <a:pt x="1" y="65173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任意多边形 7"/>
          <p:cNvSpPr/>
          <p:nvPr/>
        </p:nvSpPr>
        <p:spPr>
          <a:xfrm rot="13432065">
            <a:off x="411961" y="3181321"/>
            <a:ext cx="1052380" cy="1052380"/>
          </a:xfrm>
          <a:custGeom>
            <a:avLst/>
            <a:gdLst>
              <a:gd name="connsiteX0" fmla="*/ 1 w 1083734"/>
              <a:gd name="connsiteY0" fmla="*/ 0 h 1083734"/>
              <a:gd name="connsiteX1" fmla="*/ 431801 w 1083734"/>
              <a:gd name="connsiteY1" fmla="*/ 0 h 1083734"/>
              <a:gd name="connsiteX2" fmla="*/ 431801 w 1083734"/>
              <a:gd name="connsiteY2" fmla="*/ 651734 h 1083734"/>
              <a:gd name="connsiteX3" fmla="*/ 1083734 w 1083734"/>
              <a:gd name="connsiteY3" fmla="*/ 651734 h 1083734"/>
              <a:gd name="connsiteX4" fmla="*/ 1083734 w 1083734"/>
              <a:gd name="connsiteY4" fmla="*/ 1083734 h 1083734"/>
              <a:gd name="connsiteX5" fmla="*/ 0 w 1083734"/>
              <a:gd name="connsiteY5" fmla="*/ 1083734 h 1083734"/>
              <a:gd name="connsiteX6" fmla="*/ 0 w 1083734"/>
              <a:gd name="connsiteY6" fmla="*/ 651734 h 1083734"/>
              <a:gd name="connsiteX7" fmla="*/ 1 w 1083734"/>
              <a:gd name="connsiteY7" fmla="*/ 651734 h 1083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3734" h="1083734">
                <a:moveTo>
                  <a:pt x="1" y="0"/>
                </a:moveTo>
                <a:lnTo>
                  <a:pt x="431801" y="0"/>
                </a:lnTo>
                <a:lnTo>
                  <a:pt x="431801" y="651734"/>
                </a:lnTo>
                <a:lnTo>
                  <a:pt x="1083734" y="651734"/>
                </a:lnTo>
                <a:lnTo>
                  <a:pt x="1083734" y="1083734"/>
                </a:lnTo>
                <a:lnTo>
                  <a:pt x="0" y="1083734"/>
                </a:lnTo>
                <a:lnTo>
                  <a:pt x="0" y="651734"/>
                </a:lnTo>
                <a:lnTo>
                  <a:pt x="1" y="651734"/>
                </a:lnTo>
                <a:close/>
              </a:path>
            </a:pathLst>
          </a:custGeom>
          <a:solidFill>
            <a:srgbClr val="C1AC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任意多边形 10"/>
          <p:cNvSpPr/>
          <p:nvPr/>
        </p:nvSpPr>
        <p:spPr>
          <a:xfrm rot="13432065">
            <a:off x="1129707" y="3174094"/>
            <a:ext cx="1052380" cy="1052380"/>
          </a:xfrm>
          <a:custGeom>
            <a:avLst/>
            <a:gdLst>
              <a:gd name="connsiteX0" fmla="*/ 1 w 1083734"/>
              <a:gd name="connsiteY0" fmla="*/ 0 h 1083734"/>
              <a:gd name="connsiteX1" fmla="*/ 431801 w 1083734"/>
              <a:gd name="connsiteY1" fmla="*/ 0 h 1083734"/>
              <a:gd name="connsiteX2" fmla="*/ 431801 w 1083734"/>
              <a:gd name="connsiteY2" fmla="*/ 651734 h 1083734"/>
              <a:gd name="connsiteX3" fmla="*/ 1083734 w 1083734"/>
              <a:gd name="connsiteY3" fmla="*/ 651734 h 1083734"/>
              <a:gd name="connsiteX4" fmla="*/ 1083734 w 1083734"/>
              <a:gd name="connsiteY4" fmla="*/ 1083734 h 1083734"/>
              <a:gd name="connsiteX5" fmla="*/ 0 w 1083734"/>
              <a:gd name="connsiteY5" fmla="*/ 1083734 h 1083734"/>
              <a:gd name="connsiteX6" fmla="*/ 0 w 1083734"/>
              <a:gd name="connsiteY6" fmla="*/ 651734 h 1083734"/>
              <a:gd name="connsiteX7" fmla="*/ 1 w 1083734"/>
              <a:gd name="connsiteY7" fmla="*/ 651734 h 1083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3734" h="1083734">
                <a:moveTo>
                  <a:pt x="1" y="0"/>
                </a:moveTo>
                <a:lnTo>
                  <a:pt x="431801" y="0"/>
                </a:lnTo>
                <a:lnTo>
                  <a:pt x="431801" y="651734"/>
                </a:lnTo>
                <a:lnTo>
                  <a:pt x="1083734" y="651734"/>
                </a:lnTo>
                <a:lnTo>
                  <a:pt x="1083734" y="1083734"/>
                </a:lnTo>
                <a:lnTo>
                  <a:pt x="0" y="1083734"/>
                </a:lnTo>
                <a:lnTo>
                  <a:pt x="0" y="651734"/>
                </a:lnTo>
                <a:lnTo>
                  <a:pt x="1" y="65173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任意多边形 11"/>
          <p:cNvSpPr/>
          <p:nvPr/>
        </p:nvSpPr>
        <p:spPr>
          <a:xfrm rot="13432065">
            <a:off x="1844995" y="3174094"/>
            <a:ext cx="1052380" cy="1052380"/>
          </a:xfrm>
          <a:custGeom>
            <a:avLst/>
            <a:gdLst>
              <a:gd name="connsiteX0" fmla="*/ 1 w 1083734"/>
              <a:gd name="connsiteY0" fmla="*/ 0 h 1083734"/>
              <a:gd name="connsiteX1" fmla="*/ 431801 w 1083734"/>
              <a:gd name="connsiteY1" fmla="*/ 0 h 1083734"/>
              <a:gd name="connsiteX2" fmla="*/ 431801 w 1083734"/>
              <a:gd name="connsiteY2" fmla="*/ 651734 h 1083734"/>
              <a:gd name="connsiteX3" fmla="*/ 1083734 w 1083734"/>
              <a:gd name="connsiteY3" fmla="*/ 651734 h 1083734"/>
              <a:gd name="connsiteX4" fmla="*/ 1083734 w 1083734"/>
              <a:gd name="connsiteY4" fmla="*/ 1083734 h 1083734"/>
              <a:gd name="connsiteX5" fmla="*/ 0 w 1083734"/>
              <a:gd name="connsiteY5" fmla="*/ 1083734 h 1083734"/>
              <a:gd name="connsiteX6" fmla="*/ 0 w 1083734"/>
              <a:gd name="connsiteY6" fmla="*/ 651734 h 1083734"/>
              <a:gd name="connsiteX7" fmla="*/ 1 w 1083734"/>
              <a:gd name="connsiteY7" fmla="*/ 651734 h 1083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3734" h="1083734">
                <a:moveTo>
                  <a:pt x="1" y="0"/>
                </a:moveTo>
                <a:lnTo>
                  <a:pt x="431801" y="0"/>
                </a:lnTo>
                <a:lnTo>
                  <a:pt x="431801" y="651734"/>
                </a:lnTo>
                <a:lnTo>
                  <a:pt x="1083734" y="651734"/>
                </a:lnTo>
                <a:lnTo>
                  <a:pt x="1083734" y="1083734"/>
                </a:lnTo>
                <a:lnTo>
                  <a:pt x="0" y="1083734"/>
                </a:lnTo>
                <a:lnTo>
                  <a:pt x="0" y="651734"/>
                </a:lnTo>
                <a:lnTo>
                  <a:pt x="1" y="65173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任意多边形 14"/>
          <p:cNvSpPr/>
          <p:nvPr/>
        </p:nvSpPr>
        <p:spPr>
          <a:xfrm rot="13432065">
            <a:off x="3990858" y="3174094"/>
            <a:ext cx="1052380" cy="1052380"/>
          </a:xfrm>
          <a:custGeom>
            <a:avLst/>
            <a:gdLst>
              <a:gd name="connsiteX0" fmla="*/ 1 w 1083734"/>
              <a:gd name="connsiteY0" fmla="*/ 0 h 1083734"/>
              <a:gd name="connsiteX1" fmla="*/ 431801 w 1083734"/>
              <a:gd name="connsiteY1" fmla="*/ 0 h 1083734"/>
              <a:gd name="connsiteX2" fmla="*/ 431801 w 1083734"/>
              <a:gd name="connsiteY2" fmla="*/ 651734 h 1083734"/>
              <a:gd name="connsiteX3" fmla="*/ 1083734 w 1083734"/>
              <a:gd name="connsiteY3" fmla="*/ 651734 h 1083734"/>
              <a:gd name="connsiteX4" fmla="*/ 1083734 w 1083734"/>
              <a:gd name="connsiteY4" fmla="*/ 1083734 h 1083734"/>
              <a:gd name="connsiteX5" fmla="*/ 0 w 1083734"/>
              <a:gd name="connsiteY5" fmla="*/ 1083734 h 1083734"/>
              <a:gd name="connsiteX6" fmla="*/ 0 w 1083734"/>
              <a:gd name="connsiteY6" fmla="*/ 651734 h 1083734"/>
              <a:gd name="connsiteX7" fmla="*/ 1 w 1083734"/>
              <a:gd name="connsiteY7" fmla="*/ 651734 h 1083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3734" h="1083734">
                <a:moveTo>
                  <a:pt x="1" y="0"/>
                </a:moveTo>
                <a:lnTo>
                  <a:pt x="431801" y="0"/>
                </a:lnTo>
                <a:lnTo>
                  <a:pt x="431801" y="651734"/>
                </a:lnTo>
                <a:lnTo>
                  <a:pt x="1083734" y="651734"/>
                </a:lnTo>
                <a:lnTo>
                  <a:pt x="1083734" y="1083734"/>
                </a:lnTo>
                <a:lnTo>
                  <a:pt x="0" y="1083734"/>
                </a:lnTo>
                <a:lnTo>
                  <a:pt x="0" y="651734"/>
                </a:lnTo>
                <a:lnTo>
                  <a:pt x="1" y="65173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任意多边形 16"/>
          <p:cNvSpPr/>
          <p:nvPr/>
        </p:nvSpPr>
        <p:spPr>
          <a:xfrm rot="13432065">
            <a:off x="5421431" y="3174094"/>
            <a:ext cx="1052380" cy="1052380"/>
          </a:xfrm>
          <a:custGeom>
            <a:avLst/>
            <a:gdLst>
              <a:gd name="connsiteX0" fmla="*/ 1 w 1083734"/>
              <a:gd name="connsiteY0" fmla="*/ 0 h 1083734"/>
              <a:gd name="connsiteX1" fmla="*/ 431801 w 1083734"/>
              <a:gd name="connsiteY1" fmla="*/ 0 h 1083734"/>
              <a:gd name="connsiteX2" fmla="*/ 431801 w 1083734"/>
              <a:gd name="connsiteY2" fmla="*/ 651734 h 1083734"/>
              <a:gd name="connsiteX3" fmla="*/ 1083734 w 1083734"/>
              <a:gd name="connsiteY3" fmla="*/ 651734 h 1083734"/>
              <a:gd name="connsiteX4" fmla="*/ 1083734 w 1083734"/>
              <a:gd name="connsiteY4" fmla="*/ 1083734 h 1083734"/>
              <a:gd name="connsiteX5" fmla="*/ 0 w 1083734"/>
              <a:gd name="connsiteY5" fmla="*/ 1083734 h 1083734"/>
              <a:gd name="connsiteX6" fmla="*/ 0 w 1083734"/>
              <a:gd name="connsiteY6" fmla="*/ 651734 h 1083734"/>
              <a:gd name="connsiteX7" fmla="*/ 1 w 1083734"/>
              <a:gd name="connsiteY7" fmla="*/ 651734 h 1083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3734" h="1083734">
                <a:moveTo>
                  <a:pt x="1" y="0"/>
                </a:moveTo>
                <a:lnTo>
                  <a:pt x="431801" y="0"/>
                </a:lnTo>
                <a:lnTo>
                  <a:pt x="431801" y="651734"/>
                </a:lnTo>
                <a:lnTo>
                  <a:pt x="1083734" y="651734"/>
                </a:lnTo>
                <a:lnTo>
                  <a:pt x="1083734" y="1083734"/>
                </a:lnTo>
                <a:lnTo>
                  <a:pt x="0" y="1083734"/>
                </a:lnTo>
                <a:lnTo>
                  <a:pt x="0" y="651734"/>
                </a:lnTo>
                <a:lnTo>
                  <a:pt x="1" y="65173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任意多边形 21"/>
          <p:cNvSpPr/>
          <p:nvPr/>
        </p:nvSpPr>
        <p:spPr>
          <a:xfrm rot="13432065">
            <a:off x="8282582" y="3174094"/>
            <a:ext cx="1052380" cy="1052380"/>
          </a:xfrm>
          <a:custGeom>
            <a:avLst/>
            <a:gdLst>
              <a:gd name="connsiteX0" fmla="*/ 1 w 1083734"/>
              <a:gd name="connsiteY0" fmla="*/ 0 h 1083734"/>
              <a:gd name="connsiteX1" fmla="*/ 431801 w 1083734"/>
              <a:gd name="connsiteY1" fmla="*/ 0 h 1083734"/>
              <a:gd name="connsiteX2" fmla="*/ 431801 w 1083734"/>
              <a:gd name="connsiteY2" fmla="*/ 651734 h 1083734"/>
              <a:gd name="connsiteX3" fmla="*/ 1083734 w 1083734"/>
              <a:gd name="connsiteY3" fmla="*/ 651734 h 1083734"/>
              <a:gd name="connsiteX4" fmla="*/ 1083734 w 1083734"/>
              <a:gd name="connsiteY4" fmla="*/ 1083734 h 1083734"/>
              <a:gd name="connsiteX5" fmla="*/ 0 w 1083734"/>
              <a:gd name="connsiteY5" fmla="*/ 1083734 h 1083734"/>
              <a:gd name="connsiteX6" fmla="*/ 0 w 1083734"/>
              <a:gd name="connsiteY6" fmla="*/ 651734 h 1083734"/>
              <a:gd name="connsiteX7" fmla="*/ 1 w 1083734"/>
              <a:gd name="connsiteY7" fmla="*/ 651734 h 1083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3734" h="1083734">
                <a:moveTo>
                  <a:pt x="1" y="0"/>
                </a:moveTo>
                <a:lnTo>
                  <a:pt x="431801" y="0"/>
                </a:lnTo>
                <a:lnTo>
                  <a:pt x="431801" y="651734"/>
                </a:lnTo>
                <a:lnTo>
                  <a:pt x="1083734" y="651734"/>
                </a:lnTo>
                <a:lnTo>
                  <a:pt x="1083734" y="1083734"/>
                </a:lnTo>
                <a:lnTo>
                  <a:pt x="0" y="1083734"/>
                </a:lnTo>
                <a:lnTo>
                  <a:pt x="0" y="651734"/>
                </a:lnTo>
                <a:lnTo>
                  <a:pt x="1" y="65173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任意多边形 22"/>
          <p:cNvSpPr/>
          <p:nvPr/>
        </p:nvSpPr>
        <p:spPr>
          <a:xfrm rot="13432065">
            <a:off x="8997869" y="3174094"/>
            <a:ext cx="1052380" cy="1052380"/>
          </a:xfrm>
          <a:custGeom>
            <a:avLst/>
            <a:gdLst>
              <a:gd name="connsiteX0" fmla="*/ 1 w 1083734"/>
              <a:gd name="connsiteY0" fmla="*/ 0 h 1083734"/>
              <a:gd name="connsiteX1" fmla="*/ 431801 w 1083734"/>
              <a:gd name="connsiteY1" fmla="*/ 0 h 1083734"/>
              <a:gd name="connsiteX2" fmla="*/ 431801 w 1083734"/>
              <a:gd name="connsiteY2" fmla="*/ 651734 h 1083734"/>
              <a:gd name="connsiteX3" fmla="*/ 1083734 w 1083734"/>
              <a:gd name="connsiteY3" fmla="*/ 651734 h 1083734"/>
              <a:gd name="connsiteX4" fmla="*/ 1083734 w 1083734"/>
              <a:gd name="connsiteY4" fmla="*/ 1083734 h 1083734"/>
              <a:gd name="connsiteX5" fmla="*/ 0 w 1083734"/>
              <a:gd name="connsiteY5" fmla="*/ 1083734 h 1083734"/>
              <a:gd name="connsiteX6" fmla="*/ 0 w 1083734"/>
              <a:gd name="connsiteY6" fmla="*/ 651734 h 1083734"/>
              <a:gd name="connsiteX7" fmla="*/ 1 w 1083734"/>
              <a:gd name="connsiteY7" fmla="*/ 651734 h 1083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3734" h="1083734">
                <a:moveTo>
                  <a:pt x="1" y="0"/>
                </a:moveTo>
                <a:lnTo>
                  <a:pt x="431801" y="0"/>
                </a:lnTo>
                <a:lnTo>
                  <a:pt x="431801" y="651734"/>
                </a:lnTo>
                <a:lnTo>
                  <a:pt x="1083734" y="651734"/>
                </a:lnTo>
                <a:lnTo>
                  <a:pt x="1083734" y="1083734"/>
                </a:lnTo>
                <a:lnTo>
                  <a:pt x="0" y="1083734"/>
                </a:lnTo>
                <a:lnTo>
                  <a:pt x="0" y="651734"/>
                </a:lnTo>
                <a:lnTo>
                  <a:pt x="1" y="651734"/>
                </a:lnTo>
                <a:close/>
              </a:path>
            </a:pathLst>
          </a:custGeom>
          <a:solidFill>
            <a:srgbClr val="C1AC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任意多边形 23"/>
          <p:cNvSpPr/>
          <p:nvPr/>
        </p:nvSpPr>
        <p:spPr>
          <a:xfrm rot="13432065">
            <a:off x="9713157" y="3174094"/>
            <a:ext cx="1052380" cy="1052380"/>
          </a:xfrm>
          <a:custGeom>
            <a:avLst/>
            <a:gdLst>
              <a:gd name="connsiteX0" fmla="*/ 1 w 1083734"/>
              <a:gd name="connsiteY0" fmla="*/ 0 h 1083734"/>
              <a:gd name="connsiteX1" fmla="*/ 431801 w 1083734"/>
              <a:gd name="connsiteY1" fmla="*/ 0 h 1083734"/>
              <a:gd name="connsiteX2" fmla="*/ 431801 w 1083734"/>
              <a:gd name="connsiteY2" fmla="*/ 651734 h 1083734"/>
              <a:gd name="connsiteX3" fmla="*/ 1083734 w 1083734"/>
              <a:gd name="connsiteY3" fmla="*/ 651734 h 1083734"/>
              <a:gd name="connsiteX4" fmla="*/ 1083734 w 1083734"/>
              <a:gd name="connsiteY4" fmla="*/ 1083734 h 1083734"/>
              <a:gd name="connsiteX5" fmla="*/ 0 w 1083734"/>
              <a:gd name="connsiteY5" fmla="*/ 1083734 h 1083734"/>
              <a:gd name="connsiteX6" fmla="*/ 0 w 1083734"/>
              <a:gd name="connsiteY6" fmla="*/ 651734 h 1083734"/>
              <a:gd name="connsiteX7" fmla="*/ 1 w 1083734"/>
              <a:gd name="connsiteY7" fmla="*/ 651734 h 1083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3734" h="1083734">
                <a:moveTo>
                  <a:pt x="1" y="0"/>
                </a:moveTo>
                <a:lnTo>
                  <a:pt x="431801" y="0"/>
                </a:lnTo>
                <a:lnTo>
                  <a:pt x="431801" y="651734"/>
                </a:lnTo>
                <a:lnTo>
                  <a:pt x="1083734" y="651734"/>
                </a:lnTo>
                <a:lnTo>
                  <a:pt x="1083734" y="1083734"/>
                </a:lnTo>
                <a:lnTo>
                  <a:pt x="0" y="1083734"/>
                </a:lnTo>
                <a:lnTo>
                  <a:pt x="0" y="651734"/>
                </a:lnTo>
                <a:lnTo>
                  <a:pt x="1" y="65173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任意多边形 25"/>
          <p:cNvSpPr/>
          <p:nvPr/>
        </p:nvSpPr>
        <p:spPr>
          <a:xfrm rot="13432065">
            <a:off x="10428443" y="3174094"/>
            <a:ext cx="1052380" cy="1052380"/>
          </a:xfrm>
          <a:custGeom>
            <a:avLst/>
            <a:gdLst>
              <a:gd name="connsiteX0" fmla="*/ 1 w 1083734"/>
              <a:gd name="connsiteY0" fmla="*/ 0 h 1083734"/>
              <a:gd name="connsiteX1" fmla="*/ 431801 w 1083734"/>
              <a:gd name="connsiteY1" fmla="*/ 0 h 1083734"/>
              <a:gd name="connsiteX2" fmla="*/ 431801 w 1083734"/>
              <a:gd name="connsiteY2" fmla="*/ 651734 h 1083734"/>
              <a:gd name="connsiteX3" fmla="*/ 1083734 w 1083734"/>
              <a:gd name="connsiteY3" fmla="*/ 651734 h 1083734"/>
              <a:gd name="connsiteX4" fmla="*/ 1083734 w 1083734"/>
              <a:gd name="connsiteY4" fmla="*/ 1083734 h 1083734"/>
              <a:gd name="connsiteX5" fmla="*/ 0 w 1083734"/>
              <a:gd name="connsiteY5" fmla="*/ 1083734 h 1083734"/>
              <a:gd name="connsiteX6" fmla="*/ 0 w 1083734"/>
              <a:gd name="connsiteY6" fmla="*/ 651734 h 1083734"/>
              <a:gd name="connsiteX7" fmla="*/ 1 w 1083734"/>
              <a:gd name="connsiteY7" fmla="*/ 651734 h 1083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3734" h="1083734">
                <a:moveTo>
                  <a:pt x="1" y="0"/>
                </a:moveTo>
                <a:lnTo>
                  <a:pt x="431801" y="0"/>
                </a:lnTo>
                <a:lnTo>
                  <a:pt x="431801" y="651734"/>
                </a:lnTo>
                <a:lnTo>
                  <a:pt x="1083734" y="651734"/>
                </a:lnTo>
                <a:lnTo>
                  <a:pt x="1083734" y="1083734"/>
                </a:lnTo>
                <a:lnTo>
                  <a:pt x="0" y="1083734"/>
                </a:lnTo>
                <a:lnTo>
                  <a:pt x="0" y="651734"/>
                </a:lnTo>
                <a:lnTo>
                  <a:pt x="1" y="65173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/>
          <a:srcRect t="92864"/>
          <a:stretch/>
        </p:blipFill>
        <p:spPr>
          <a:xfrm>
            <a:off x="426015" y="2773728"/>
            <a:ext cx="2803029" cy="126543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 rotWithShape="1">
          <a:blip r:embed="rId2"/>
          <a:srcRect t="92864"/>
          <a:stretch/>
        </p:blipFill>
        <p:spPr>
          <a:xfrm>
            <a:off x="6099422" y="2773730"/>
            <a:ext cx="2803029" cy="126543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 rotWithShape="1">
          <a:blip r:embed="rId2"/>
          <a:srcRect t="92864"/>
          <a:stretch/>
        </p:blipFill>
        <p:spPr>
          <a:xfrm flipV="1">
            <a:off x="3292971" y="4498498"/>
            <a:ext cx="2803029" cy="126543"/>
          </a:xfrm>
          <a:prstGeom prst="rect">
            <a:avLst/>
          </a:prstGeom>
        </p:spPr>
      </p:pic>
      <p:sp>
        <p:nvSpPr>
          <p:cNvPr id="32" name="矩形 31"/>
          <p:cNvSpPr/>
          <p:nvPr/>
        </p:nvSpPr>
        <p:spPr>
          <a:xfrm>
            <a:off x="431875" y="1225397"/>
            <a:ext cx="2639607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64461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400" b="1" dirty="0">
                <a:solidFill>
                  <a:srgbClr val="3D4762"/>
                </a:solidFill>
                <a:latin typeface="Arial" panose="020B0604020202020204" pitchFamily="34" charset="0"/>
                <a:ea typeface="微软雅黑" charset="0"/>
                <a:cs typeface="Arial" panose="020B0604020202020204" pitchFamily="34" charset="0"/>
              </a:rPr>
              <a:t>Depth of model architecture</a:t>
            </a:r>
          </a:p>
        </p:txBody>
      </p:sp>
      <p:sp>
        <p:nvSpPr>
          <p:cNvPr id="33" name="矩形 32"/>
          <p:cNvSpPr/>
          <p:nvPr/>
        </p:nvSpPr>
        <p:spPr>
          <a:xfrm>
            <a:off x="422592" y="1945519"/>
            <a:ext cx="310243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570"/>
            <a:r>
              <a:rPr lang="en-US" altLang="zh-CN" sz="1600" dirty="0">
                <a:solidFill>
                  <a:srgbClr val="3D4762"/>
                </a:solidFill>
                <a:latin typeface="Arial" panose="020B0604020202020204" pitchFamily="34" charset="0"/>
                <a:ea typeface="微软雅黑" charset="0"/>
                <a:cs typeface="Arial" panose="020B0604020202020204" pitchFamily="34" charset="0"/>
              </a:rPr>
              <a:t>Increase on model architecture depth is not proportional to model accuracy improvement.</a:t>
            </a:r>
            <a:endParaRPr lang="zh-CN" altLang="en-US" sz="1600" dirty="0">
              <a:solidFill>
                <a:srgbClr val="3D4762"/>
              </a:solidFill>
              <a:latin typeface="Arial" panose="020B0604020202020204" pitchFamily="34" charset="0"/>
              <a:ea typeface="微软雅黑" charset="0"/>
              <a:cs typeface="Arial" panose="020B0604020202020204" pitchFamily="34" charset="0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6095143" y="1556292"/>
            <a:ext cx="3051049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64461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400" b="1" dirty="0">
                <a:solidFill>
                  <a:srgbClr val="3D4762"/>
                </a:solidFill>
                <a:latin typeface="Arial" panose="020B0604020202020204" pitchFamily="34" charset="0"/>
                <a:ea typeface="微软雅黑" charset="0"/>
                <a:cs typeface="Arial" panose="020B0604020202020204" pitchFamily="34" charset="0"/>
              </a:rPr>
              <a:t>Number of filters</a:t>
            </a:r>
          </a:p>
        </p:txBody>
      </p:sp>
      <p:sp>
        <p:nvSpPr>
          <p:cNvPr id="38" name="矩形 37"/>
          <p:cNvSpPr/>
          <p:nvPr/>
        </p:nvSpPr>
        <p:spPr>
          <a:xfrm>
            <a:off x="3292971" y="4624052"/>
            <a:ext cx="3246558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64461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400" b="1" dirty="0">
                <a:solidFill>
                  <a:srgbClr val="3D4762"/>
                </a:solidFill>
                <a:latin typeface="Arial" panose="020B0604020202020204" pitchFamily="34" charset="0"/>
                <a:ea typeface="微软雅黑" charset="0"/>
                <a:cs typeface="Arial" panose="020B0604020202020204" pitchFamily="34" charset="0"/>
              </a:rPr>
              <a:t>Kernel size &amp; strides</a:t>
            </a:r>
          </a:p>
        </p:txBody>
      </p:sp>
      <p:sp>
        <p:nvSpPr>
          <p:cNvPr id="39" name="矩形 38"/>
          <p:cNvSpPr/>
          <p:nvPr/>
        </p:nvSpPr>
        <p:spPr>
          <a:xfrm>
            <a:off x="3294511" y="5048784"/>
            <a:ext cx="324655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570"/>
            <a:r>
              <a:rPr lang="en-US" altLang="zh-CN" sz="1600" dirty="0">
                <a:solidFill>
                  <a:srgbClr val="3D4762"/>
                </a:solidFill>
                <a:latin typeface="Arial" panose="020B0604020202020204" pitchFamily="34" charset="0"/>
                <a:ea typeface="微软雅黑" charset="0"/>
                <a:cs typeface="Arial" panose="020B0604020202020204" pitchFamily="34" charset="0"/>
              </a:rPr>
              <a:t>Selecting smaller kernel size and stride can enhance the accuracy;</a:t>
            </a:r>
          </a:p>
          <a:p>
            <a:pPr defTabSz="609570"/>
            <a:r>
              <a:rPr lang="en-US" altLang="zh-CN" sz="1600" dirty="0">
                <a:solidFill>
                  <a:srgbClr val="3D4762"/>
                </a:solidFill>
                <a:latin typeface="Arial" panose="020B0604020202020204" pitchFamily="34" charset="0"/>
                <a:ea typeface="微软雅黑" charset="0"/>
                <a:cs typeface="Arial" panose="020B0604020202020204" pitchFamily="34" charset="0"/>
              </a:rPr>
              <a:t>May cause OOM in some devices.</a:t>
            </a:r>
            <a:endParaRPr lang="zh-CN" altLang="en-US" sz="1600" dirty="0">
              <a:solidFill>
                <a:srgbClr val="3D4762"/>
              </a:solidFill>
              <a:latin typeface="Arial" panose="020B0604020202020204" pitchFamily="34" charset="0"/>
              <a:ea typeface="微软雅黑" charset="0"/>
              <a:cs typeface="Arial" panose="020B0604020202020204" pitchFamily="34" charset="0"/>
            </a:endParaRPr>
          </a:p>
        </p:txBody>
      </p:sp>
      <p:sp>
        <p:nvSpPr>
          <p:cNvPr id="43" name="标题 2">
            <a:extLst>
              <a:ext uri="{FF2B5EF4-FFF2-40B4-BE49-F238E27FC236}">
                <a16:creationId xmlns:a16="http://schemas.microsoft.com/office/drawing/2014/main" id="{30BB6836-7252-4DD7-9583-8267CBE33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Conclusion</a:t>
            </a:r>
            <a:endParaRPr lang="zh-CN" altLang="en-US" dirty="0"/>
          </a:p>
        </p:txBody>
      </p:sp>
      <p:sp>
        <p:nvSpPr>
          <p:cNvPr id="29" name="标题 2">
            <a:extLst>
              <a:ext uri="{FF2B5EF4-FFF2-40B4-BE49-F238E27FC236}">
                <a16:creationId xmlns:a16="http://schemas.microsoft.com/office/drawing/2014/main" id="{00E0017D-0FB9-43FF-BE2D-9A8AC84DE65D}"/>
              </a:ext>
            </a:extLst>
          </p:cNvPr>
          <p:cNvSpPr txBox="1">
            <a:spLocks/>
          </p:cNvSpPr>
          <p:nvPr/>
        </p:nvSpPr>
        <p:spPr>
          <a:xfrm>
            <a:off x="3354516" y="780484"/>
            <a:ext cx="5482968" cy="381088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400" b="1" i="0" kern="0" cap="none" baseline="0" dirty="0">
                <a:solidFill>
                  <a:srgbClr val="3D476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defRPr>
            </a:lvl1pPr>
          </a:lstStyle>
          <a:p>
            <a:r>
              <a:rPr lang="en-US" altLang="zh-CN" b="0" dirty="0"/>
              <a:t>Performance Factors</a:t>
            </a:r>
            <a:endParaRPr lang="en-US" b="0" dirty="0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93B88299-E947-4C49-BEB2-E1F760C1A9DC}"/>
              </a:ext>
            </a:extLst>
          </p:cNvPr>
          <p:cNvSpPr/>
          <p:nvPr/>
        </p:nvSpPr>
        <p:spPr>
          <a:xfrm>
            <a:off x="6096000" y="1942733"/>
            <a:ext cx="280645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570"/>
            <a:r>
              <a:rPr lang="en-US" altLang="zh-CN" sz="1600" dirty="0">
                <a:solidFill>
                  <a:srgbClr val="3D4762"/>
                </a:solidFill>
                <a:latin typeface="Arial" panose="020B0604020202020204" pitchFamily="34" charset="0"/>
                <a:ea typeface="微软雅黑" charset="0"/>
                <a:cs typeface="Arial" panose="020B0604020202020204" pitchFamily="34" charset="0"/>
              </a:rPr>
              <a:t>Cropping the number of filters can improve the accuracy.</a:t>
            </a:r>
            <a:endParaRPr lang="zh-CN" altLang="en-US" sz="1600" dirty="0">
              <a:solidFill>
                <a:srgbClr val="3D4762"/>
              </a:solidFill>
              <a:latin typeface="Arial" panose="020B0604020202020204" pitchFamily="34" charset="0"/>
              <a:ea typeface="微软雅黑" charset="0"/>
              <a:cs typeface="Arial" panose="020B0604020202020204" pitchFamily="34" charset="0"/>
            </a:endParaRP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8CA981DD-5FCD-443D-8670-3D584DC4F782}"/>
              </a:ext>
            </a:extLst>
          </p:cNvPr>
          <p:cNvSpPr/>
          <p:nvPr/>
        </p:nvSpPr>
        <p:spPr>
          <a:xfrm>
            <a:off x="7286325" y="4625042"/>
            <a:ext cx="2803029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164461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400" b="1" dirty="0">
                <a:solidFill>
                  <a:srgbClr val="3D4762"/>
                </a:solidFill>
                <a:latin typeface="Arial" panose="020B0604020202020204" pitchFamily="34" charset="0"/>
                <a:ea typeface="微软雅黑" charset="0"/>
                <a:cs typeface="Arial" panose="020B0604020202020204" pitchFamily="34" charset="0"/>
              </a:rPr>
              <a:t>Batch size on training</a:t>
            </a:r>
          </a:p>
        </p:txBody>
      </p:sp>
      <p:pic>
        <p:nvPicPr>
          <p:cNvPr id="57" name="图片 56">
            <a:extLst>
              <a:ext uri="{FF2B5EF4-FFF2-40B4-BE49-F238E27FC236}">
                <a16:creationId xmlns:a16="http://schemas.microsoft.com/office/drawing/2014/main" id="{F5D13DB6-612F-4048-A993-2AB2B7434A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2864"/>
          <a:stretch/>
        </p:blipFill>
        <p:spPr>
          <a:xfrm rot="10800000">
            <a:off x="7286325" y="4498498"/>
            <a:ext cx="2803029" cy="126543"/>
          </a:xfrm>
          <a:prstGeom prst="rect">
            <a:avLst/>
          </a:prstGeom>
        </p:spPr>
      </p:pic>
      <p:sp>
        <p:nvSpPr>
          <p:cNvPr id="9" name="页脚占位符 8">
            <a:extLst>
              <a:ext uri="{FF2B5EF4-FFF2-40B4-BE49-F238E27FC236}">
                <a16:creationId xmlns:a16="http://schemas.microsoft.com/office/drawing/2014/main" id="{50522759-6771-4F9B-9679-7C8FDF2898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Automatic Identification of Ships on Satellite Images</a:t>
            </a:r>
            <a:endParaRPr lang="zh-CN" altLang="en-US" dirty="0"/>
          </a:p>
        </p:txBody>
      </p:sp>
      <p:sp>
        <p:nvSpPr>
          <p:cNvPr id="10" name="灯片编号占位符 9">
            <a:extLst>
              <a:ext uri="{FF2B5EF4-FFF2-40B4-BE49-F238E27FC236}">
                <a16:creationId xmlns:a16="http://schemas.microsoft.com/office/drawing/2014/main" id="{85027480-EF23-4901-AABE-30C38E6C55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034897-BE47-4E73-BD20-1F97404FF4D4}" type="slidenum">
              <a:rPr lang="zh-CN" altLang="en-US" smtClean="0"/>
              <a:pPr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0820604"/>
      </p:ext>
    </p:extLst>
  </p:cSld>
  <p:clrMapOvr>
    <a:masterClrMapping/>
  </p:clrMapOvr>
  <p:transition spd="slow">
    <p:push dir="u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任意多边形 18">
            <a:extLst>
              <a:ext uri="{FF2B5EF4-FFF2-40B4-BE49-F238E27FC236}">
                <a16:creationId xmlns:a16="http://schemas.microsoft.com/office/drawing/2014/main" id="{85247FD3-2949-43F1-8C56-AECCE420EBC4}"/>
              </a:ext>
            </a:extLst>
          </p:cNvPr>
          <p:cNvSpPr/>
          <p:nvPr/>
        </p:nvSpPr>
        <p:spPr>
          <a:xfrm rot="13432065">
            <a:off x="4713204" y="3174094"/>
            <a:ext cx="1052380" cy="1052380"/>
          </a:xfrm>
          <a:custGeom>
            <a:avLst/>
            <a:gdLst>
              <a:gd name="connsiteX0" fmla="*/ 1 w 1083734"/>
              <a:gd name="connsiteY0" fmla="*/ 0 h 1083734"/>
              <a:gd name="connsiteX1" fmla="*/ 431801 w 1083734"/>
              <a:gd name="connsiteY1" fmla="*/ 0 h 1083734"/>
              <a:gd name="connsiteX2" fmla="*/ 431801 w 1083734"/>
              <a:gd name="connsiteY2" fmla="*/ 651734 h 1083734"/>
              <a:gd name="connsiteX3" fmla="*/ 1083734 w 1083734"/>
              <a:gd name="connsiteY3" fmla="*/ 651734 h 1083734"/>
              <a:gd name="connsiteX4" fmla="*/ 1083734 w 1083734"/>
              <a:gd name="connsiteY4" fmla="*/ 1083734 h 1083734"/>
              <a:gd name="connsiteX5" fmla="*/ 0 w 1083734"/>
              <a:gd name="connsiteY5" fmla="*/ 1083734 h 1083734"/>
              <a:gd name="connsiteX6" fmla="*/ 0 w 1083734"/>
              <a:gd name="connsiteY6" fmla="*/ 651734 h 1083734"/>
              <a:gd name="connsiteX7" fmla="*/ 1 w 1083734"/>
              <a:gd name="connsiteY7" fmla="*/ 651734 h 1083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3734" h="1083734">
                <a:moveTo>
                  <a:pt x="1" y="0"/>
                </a:moveTo>
                <a:lnTo>
                  <a:pt x="431801" y="0"/>
                </a:lnTo>
                <a:lnTo>
                  <a:pt x="431801" y="651734"/>
                </a:lnTo>
                <a:lnTo>
                  <a:pt x="1083734" y="651734"/>
                </a:lnTo>
                <a:lnTo>
                  <a:pt x="1083734" y="1083734"/>
                </a:lnTo>
                <a:lnTo>
                  <a:pt x="0" y="1083734"/>
                </a:lnTo>
                <a:lnTo>
                  <a:pt x="0" y="651734"/>
                </a:lnTo>
                <a:lnTo>
                  <a:pt x="1" y="65173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任意多边形 20">
            <a:extLst>
              <a:ext uri="{FF2B5EF4-FFF2-40B4-BE49-F238E27FC236}">
                <a16:creationId xmlns:a16="http://schemas.microsoft.com/office/drawing/2014/main" id="{A057E8FD-0577-4CF8-A30A-0FD58F3F4DCB}"/>
              </a:ext>
            </a:extLst>
          </p:cNvPr>
          <p:cNvSpPr/>
          <p:nvPr/>
        </p:nvSpPr>
        <p:spPr>
          <a:xfrm rot="13432065">
            <a:off x="6854468" y="3174094"/>
            <a:ext cx="1052380" cy="1052380"/>
          </a:xfrm>
          <a:custGeom>
            <a:avLst/>
            <a:gdLst>
              <a:gd name="connsiteX0" fmla="*/ 1 w 1083734"/>
              <a:gd name="connsiteY0" fmla="*/ 0 h 1083734"/>
              <a:gd name="connsiteX1" fmla="*/ 431801 w 1083734"/>
              <a:gd name="connsiteY1" fmla="*/ 0 h 1083734"/>
              <a:gd name="connsiteX2" fmla="*/ 431801 w 1083734"/>
              <a:gd name="connsiteY2" fmla="*/ 651734 h 1083734"/>
              <a:gd name="connsiteX3" fmla="*/ 1083734 w 1083734"/>
              <a:gd name="connsiteY3" fmla="*/ 651734 h 1083734"/>
              <a:gd name="connsiteX4" fmla="*/ 1083734 w 1083734"/>
              <a:gd name="connsiteY4" fmla="*/ 1083734 h 1083734"/>
              <a:gd name="connsiteX5" fmla="*/ 0 w 1083734"/>
              <a:gd name="connsiteY5" fmla="*/ 1083734 h 1083734"/>
              <a:gd name="connsiteX6" fmla="*/ 0 w 1083734"/>
              <a:gd name="connsiteY6" fmla="*/ 651734 h 1083734"/>
              <a:gd name="connsiteX7" fmla="*/ 1 w 1083734"/>
              <a:gd name="connsiteY7" fmla="*/ 651734 h 1083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3734" h="1083734">
                <a:moveTo>
                  <a:pt x="1" y="0"/>
                </a:moveTo>
                <a:lnTo>
                  <a:pt x="431801" y="0"/>
                </a:lnTo>
                <a:lnTo>
                  <a:pt x="431801" y="651734"/>
                </a:lnTo>
                <a:lnTo>
                  <a:pt x="1083734" y="651734"/>
                </a:lnTo>
                <a:lnTo>
                  <a:pt x="1083734" y="1083734"/>
                </a:lnTo>
                <a:lnTo>
                  <a:pt x="0" y="1083734"/>
                </a:lnTo>
                <a:lnTo>
                  <a:pt x="0" y="651734"/>
                </a:lnTo>
                <a:lnTo>
                  <a:pt x="1" y="65173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任意多边形 19">
            <a:extLst>
              <a:ext uri="{FF2B5EF4-FFF2-40B4-BE49-F238E27FC236}">
                <a16:creationId xmlns:a16="http://schemas.microsoft.com/office/drawing/2014/main" id="{A76750A8-693E-4065-84CA-90BD931C34BC}"/>
              </a:ext>
            </a:extLst>
          </p:cNvPr>
          <p:cNvSpPr/>
          <p:nvPr/>
        </p:nvSpPr>
        <p:spPr>
          <a:xfrm rot="13432065">
            <a:off x="7567288" y="3174094"/>
            <a:ext cx="1052380" cy="1052380"/>
          </a:xfrm>
          <a:custGeom>
            <a:avLst/>
            <a:gdLst>
              <a:gd name="connsiteX0" fmla="*/ 1 w 1083734"/>
              <a:gd name="connsiteY0" fmla="*/ 0 h 1083734"/>
              <a:gd name="connsiteX1" fmla="*/ 431801 w 1083734"/>
              <a:gd name="connsiteY1" fmla="*/ 0 h 1083734"/>
              <a:gd name="connsiteX2" fmla="*/ 431801 w 1083734"/>
              <a:gd name="connsiteY2" fmla="*/ 651734 h 1083734"/>
              <a:gd name="connsiteX3" fmla="*/ 1083734 w 1083734"/>
              <a:gd name="connsiteY3" fmla="*/ 651734 h 1083734"/>
              <a:gd name="connsiteX4" fmla="*/ 1083734 w 1083734"/>
              <a:gd name="connsiteY4" fmla="*/ 1083734 h 1083734"/>
              <a:gd name="connsiteX5" fmla="*/ 0 w 1083734"/>
              <a:gd name="connsiteY5" fmla="*/ 1083734 h 1083734"/>
              <a:gd name="connsiteX6" fmla="*/ 0 w 1083734"/>
              <a:gd name="connsiteY6" fmla="*/ 651734 h 1083734"/>
              <a:gd name="connsiteX7" fmla="*/ 1 w 1083734"/>
              <a:gd name="connsiteY7" fmla="*/ 651734 h 1083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3734" h="1083734">
                <a:moveTo>
                  <a:pt x="1" y="0"/>
                </a:moveTo>
                <a:lnTo>
                  <a:pt x="431801" y="0"/>
                </a:lnTo>
                <a:lnTo>
                  <a:pt x="431801" y="651734"/>
                </a:lnTo>
                <a:lnTo>
                  <a:pt x="1083734" y="651734"/>
                </a:lnTo>
                <a:lnTo>
                  <a:pt x="1083734" y="1083734"/>
                </a:lnTo>
                <a:lnTo>
                  <a:pt x="0" y="1083734"/>
                </a:lnTo>
                <a:lnTo>
                  <a:pt x="0" y="651734"/>
                </a:lnTo>
                <a:lnTo>
                  <a:pt x="1" y="651734"/>
                </a:lnTo>
                <a:close/>
              </a:path>
            </a:pathLst>
          </a:custGeom>
          <a:solidFill>
            <a:srgbClr val="C1AC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任意多边形 13">
            <a:extLst>
              <a:ext uri="{FF2B5EF4-FFF2-40B4-BE49-F238E27FC236}">
                <a16:creationId xmlns:a16="http://schemas.microsoft.com/office/drawing/2014/main" id="{AE245820-E84C-4BCD-9767-20E2DE54BF69}"/>
              </a:ext>
            </a:extLst>
          </p:cNvPr>
          <p:cNvSpPr/>
          <p:nvPr/>
        </p:nvSpPr>
        <p:spPr>
          <a:xfrm rot="13432065">
            <a:off x="2560284" y="3174094"/>
            <a:ext cx="1052380" cy="1052380"/>
          </a:xfrm>
          <a:custGeom>
            <a:avLst/>
            <a:gdLst>
              <a:gd name="connsiteX0" fmla="*/ 1 w 1083734"/>
              <a:gd name="connsiteY0" fmla="*/ 0 h 1083734"/>
              <a:gd name="connsiteX1" fmla="*/ 431801 w 1083734"/>
              <a:gd name="connsiteY1" fmla="*/ 0 h 1083734"/>
              <a:gd name="connsiteX2" fmla="*/ 431801 w 1083734"/>
              <a:gd name="connsiteY2" fmla="*/ 651734 h 1083734"/>
              <a:gd name="connsiteX3" fmla="*/ 1083734 w 1083734"/>
              <a:gd name="connsiteY3" fmla="*/ 651734 h 1083734"/>
              <a:gd name="connsiteX4" fmla="*/ 1083734 w 1083734"/>
              <a:gd name="connsiteY4" fmla="*/ 1083734 h 1083734"/>
              <a:gd name="connsiteX5" fmla="*/ 0 w 1083734"/>
              <a:gd name="connsiteY5" fmla="*/ 1083734 h 1083734"/>
              <a:gd name="connsiteX6" fmla="*/ 0 w 1083734"/>
              <a:gd name="connsiteY6" fmla="*/ 651734 h 1083734"/>
              <a:gd name="connsiteX7" fmla="*/ 1 w 1083734"/>
              <a:gd name="connsiteY7" fmla="*/ 651734 h 1083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3734" h="1083734">
                <a:moveTo>
                  <a:pt x="1" y="0"/>
                </a:moveTo>
                <a:lnTo>
                  <a:pt x="431801" y="0"/>
                </a:lnTo>
                <a:lnTo>
                  <a:pt x="431801" y="651734"/>
                </a:lnTo>
                <a:lnTo>
                  <a:pt x="1083734" y="651734"/>
                </a:lnTo>
                <a:lnTo>
                  <a:pt x="1083734" y="1083734"/>
                </a:lnTo>
                <a:lnTo>
                  <a:pt x="0" y="1083734"/>
                </a:lnTo>
                <a:lnTo>
                  <a:pt x="0" y="651734"/>
                </a:lnTo>
                <a:lnTo>
                  <a:pt x="1" y="65173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任意多边形 7"/>
          <p:cNvSpPr/>
          <p:nvPr/>
        </p:nvSpPr>
        <p:spPr>
          <a:xfrm rot="13432065">
            <a:off x="411961" y="3181321"/>
            <a:ext cx="1052380" cy="1052380"/>
          </a:xfrm>
          <a:custGeom>
            <a:avLst/>
            <a:gdLst>
              <a:gd name="connsiteX0" fmla="*/ 1 w 1083734"/>
              <a:gd name="connsiteY0" fmla="*/ 0 h 1083734"/>
              <a:gd name="connsiteX1" fmla="*/ 431801 w 1083734"/>
              <a:gd name="connsiteY1" fmla="*/ 0 h 1083734"/>
              <a:gd name="connsiteX2" fmla="*/ 431801 w 1083734"/>
              <a:gd name="connsiteY2" fmla="*/ 651734 h 1083734"/>
              <a:gd name="connsiteX3" fmla="*/ 1083734 w 1083734"/>
              <a:gd name="connsiteY3" fmla="*/ 651734 h 1083734"/>
              <a:gd name="connsiteX4" fmla="*/ 1083734 w 1083734"/>
              <a:gd name="connsiteY4" fmla="*/ 1083734 h 1083734"/>
              <a:gd name="connsiteX5" fmla="*/ 0 w 1083734"/>
              <a:gd name="connsiteY5" fmla="*/ 1083734 h 1083734"/>
              <a:gd name="connsiteX6" fmla="*/ 0 w 1083734"/>
              <a:gd name="connsiteY6" fmla="*/ 651734 h 1083734"/>
              <a:gd name="connsiteX7" fmla="*/ 1 w 1083734"/>
              <a:gd name="connsiteY7" fmla="*/ 651734 h 1083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3734" h="1083734">
                <a:moveTo>
                  <a:pt x="1" y="0"/>
                </a:moveTo>
                <a:lnTo>
                  <a:pt x="431801" y="0"/>
                </a:lnTo>
                <a:lnTo>
                  <a:pt x="431801" y="651734"/>
                </a:lnTo>
                <a:lnTo>
                  <a:pt x="1083734" y="651734"/>
                </a:lnTo>
                <a:lnTo>
                  <a:pt x="1083734" y="1083734"/>
                </a:lnTo>
                <a:lnTo>
                  <a:pt x="0" y="1083734"/>
                </a:lnTo>
                <a:lnTo>
                  <a:pt x="0" y="651734"/>
                </a:lnTo>
                <a:lnTo>
                  <a:pt x="1" y="651734"/>
                </a:lnTo>
                <a:close/>
              </a:path>
            </a:pathLst>
          </a:custGeom>
          <a:solidFill>
            <a:srgbClr val="C1AC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任意多边形 10"/>
          <p:cNvSpPr/>
          <p:nvPr/>
        </p:nvSpPr>
        <p:spPr>
          <a:xfrm rot="13432065">
            <a:off x="1129707" y="3174094"/>
            <a:ext cx="1052380" cy="1052380"/>
          </a:xfrm>
          <a:custGeom>
            <a:avLst/>
            <a:gdLst>
              <a:gd name="connsiteX0" fmla="*/ 1 w 1083734"/>
              <a:gd name="connsiteY0" fmla="*/ 0 h 1083734"/>
              <a:gd name="connsiteX1" fmla="*/ 431801 w 1083734"/>
              <a:gd name="connsiteY1" fmla="*/ 0 h 1083734"/>
              <a:gd name="connsiteX2" fmla="*/ 431801 w 1083734"/>
              <a:gd name="connsiteY2" fmla="*/ 651734 h 1083734"/>
              <a:gd name="connsiteX3" fmla="*/ 1083734 w 1083734"/>
              <a:gd name="connsiteY3" fmla="*/ 651734 h 1083734"/>
              <a:gd name="connsiteX4" fmla="*/ 1083734 w 1083734"/>
              <a:gd name="connsiteY4" fmla="*/ 1083734 h 1083734"/>
              <a:gd name="connsiteX5" fmla="*/ 0 w 1083734"/>
              <a:gd name="connsiteY5" fmla="*/ 1083734 h 1083734"/>
              <a:gd name="connsiteX6" fmla="*/ 0 w 1083734"/>
              <a:gd name="connsiteY6" fmla="*/ 651734 h 1083734"/>
              <a:gd name="connsiteX7" fmla="*/ 1 w 1083734"/>
              <a:gd name="connsiteY7" fmla="*/ 651734 h 1083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3734" h="1083734">
                <a:moveTo>
                  <a:pt x="1" y="0"/>
                </a:moveTo>
                <a:lnTo>
                  <a:pt x="431801" y="0"/>
                </a:lnTo>
                <a:lnTo>
                  <a:pt x="431801" y="651734"/>
                </a:lnTo>
                <a:lnTo>
                  <a:pt x="1083734" y="651734"/>
                </a:lnTo>
                <a:lnTo>
                  <a:pt x="1083734" y="1083734"/>
                </a:lnTo>
                <a:lnTo>
                  <a:pt x="0" y="1083734"/>
                </a:lnTo>
                <a:lnTo>
                  <a:pt x="0" y="651734"/>
                </a:lnTo>
                <a:lnTo>
                  <a:pt x="1" y="65173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任意多边形 11"/>
          <p:cNvSpPr/>
          <p:nvPr/>
        </p:nvSpPr>
        <p:spPr>
          <a:xfrm rot="13432065">
            <a:off x="1844995" y="3174094"/>
            <a:ext cx="1052380" cy="1052380"/>
          </a:xfrm>
          <a:custGeom>
            <a:avLst/>
            <a:gdLst>
              <a:gd name="connsiteX0" fmla="*/ 1 w 1083734"/>
              <a:gd name="connsiteY0" fmla="*/ 0 h 1083734"/>
              <a:gd name="connsiteX1" fmla="*/ 431801 w 1083734"/>
              <a:gd name="connsiteY1" fmla="*/ 0 h 1083734"/>
              <a:gd name="connsiteX2" fmla="*/ 431801 w 1083734"/>
              <a:gd name="connsiteY2" fmla="*/ 651734 h 1083734"/>
              <a:gd name="connsiteX3" fmla="*/ 1083734 w 1083734"/>
              <a:gd name="connsiteY3" fmla="*/ 651734 h 1083734"/>
              <a:gd name="connsiteX4" fmla="*/ 1083734 w 1083734"/>
              <a:gd name="connsiteY4" fmla="*/ 1083734 h 1083734"/>
              <a:gd name="connsiteX5" fmla="*/ 0 w 1083734"/>
              <a:gd name="connsiteY5" fmla="*/ 1083734 h 1083734"/>
              <a:gd name="connsiteX6" fmla="*/ 0 w 1083734"/>
              <a:gd name="connsiteY6" fmla="*/ 651734 h 1083734"/>
              <a:gd name="connsiteX7" fmla="*/ 1 w 1083734"/>
              <a:gd name="connsiteY7" fmla="*/ 651734 h 1083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3734" h="1083734">
                <a:moveTo>
                  <a:pt x="1" y="0"/>
                </a:moveTo>
                <a:lnTo>
                  <a:pt x="431801" y="0"/>
                </a:lnTo>
                <a:lnTo>
                  <a:pt x="431801" y="651734"/>
                </a:lnTo>
                <a:lnTo>
                  <a:pt x="1083734" y="651734"/>
                </a:lnTo>
                <a:lnTo>
                  <a:pt x="1083734" y="1083734"/>
                </a:lnTo>
                <a:lnTo>
                  <a:pt x="0" y="1083734"/>
                </a:lnTo>
                <a:lnTo>
                  <a:pt x="0" y="651734"/>
                </a:lnTo>
                <a:lnTo>
                  <a:pt x="1" y="65173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任意多边形 13"/>
          <p:cNvSpPr/>
          <p:nvPr/>
        </p:nvSpPr>
        <p:spPr>
          <a:xfrm rot="13432065">
            <a:off x="3275570" y="3174094"/>
            <a:ext cx="1052380" cy="1052380"/>
          </a:xfrm>
          <a:custGeom>
            <a:avLst/>
            <a:gdLst>
              <a:gd name="connsiteX0" fmla="*/ 1 w 1083734"/>
              <a:gd name="connsiteY0" fmla="*/ 0 h 1083734"/>
              <a:gd name="connsiteX1" fmla="*/ 431801 w 1083734"/>
              <a:gd name="connsiteY1" fmla="*/ 0 h 1083734"/>
              <a:gd name="connsiteX2" fmla="*/ 431801 w 1083734"/>
              <a:gd name="connsiteY2" fmla="*/ 651734 h 1083734"/>
              <a:gd name="connsiteX3" fmla="*/ 1083734 w 1083734"/>
              <a:gd name="connsiteY3" fmla="*/ 651734 h 1083734"/>
              <a:gd name="connsiteX4" fmla="*/ 1083734 w 1083734"/>
              <a:gd name="connsiteY4" fmla="*/ 1083734 h 1083734"/>
              <a:gd name="connsiteX5" fmla="*/ 0 w 1083734"/>
              <a:gd name="connsiteY5" fmla="*/ 1083734 h 1083734"/>
              <a:gd name="connsiteX6" fmla="*/ 0 w 1083734"/>
              <a:gd name="connsiteY6" fmla="*/ 651734 h 1083734"/>
              <a:gd name="connsiteX7" fmla="*/ 1 w 1083734"/>
              <a:gd name="connsiteY7" fmla="*/ 651734 h 1083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3734" h="1083734">
                <a:moveTo>
                  <a:pt x="1" y="0"/>
                </a:moveTo>
                <a:lnTo>
                  <a:pt x="431801" y="0"/>
                </a:lnTo>
                <a:lnTo>
                  <a:pt x="431801" y="651734"/>
                </a:lnTo>
                <a:lnTo>
                  <a:pt x="1083734" y="651734"/>
                </a:lnTo>
                <a:lnTo>
                  <a:pt x="1083734" y="1083734"/>
                </a:lnTo>
                <a:lnTo>
                  <a:pt x="0" y="1083734"/>
                </a:lnTo>
                <a:lnTo>
                  <a:pt x="0" y="651734"/>
                </a:lnTo>
                <a:lnTo>
                  <a:pt x="1" y="65173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任意多边形 14"/>
          <p:cNvSpPr/>
          <p:nvPr/>
        </p:nvSpPr>
        <p:spPr>
          <a:xfrm rot="13432065">
            <a:off x="3990858" y="3174094"/>
            <a:ext cx="1052380" cy="1052380"/>
          </a:xfrm>
          <a:custGeom>
            <a:avLst/>
            <a:gdLst>
              <a:gd name="connsiteX0" fmla="*/ 1 w 1083734"/>
              <a:gd name="connsiteY0" fmla="*/ 0 h 1083734"/>
              <a:gd name="connsiteX1" fmla="*/ 431801 w 1083734"/>
              <a:gd name="connsiteY1" fmla="*/ 0 h 1083734"/>
              <a:gd name="connsiteX2" fmla="*/ 431801 w 1083734"/>
              <a:gd name="connsiteY2" fmla="*/ 651734 h 1083734"/>
              <a:gd name="connsiteX3" fmla="*/ 1083734 w 1083734"/>
              <a:gd name="connsiteY3" fmla="*/ 651734 h 1083734"/>
              <a:gd name="connsiteX4" fmla="*/ 1083734 w 1083734"/>
              <a:gd name="connsiteY4" fmla="*/ 1083734 h 1083734"/>
              <a:gd name="connsiteX5" fmla="*/ 0 w 1083734"/>
              <a:gd name="connsiteY5" fmla="*/ 1083734 h 1083734"/>
              <a:gd name="connsiteX6" fmla="*/ 0 w 1083734"/>
              <a:gd name="connsiteY6" fmla="*/ 651734 h 1083734"/>
              <a:gd name="connsiteX7" fmla="*/ 1 w 1083734"/>
              <a:gd name="connsiteY7" fmla="*/ 651734 h 1083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3734" h="1083734">
                <a:moveTo>
                  <a:pt x="1" y="0"/>
                </a:moveTo>
                <a:lnTo>
                  <a:pt x="431801" y="0"/>
                </a:lnTo>
                <a:lnTo>
                  <a:pt x="431801" y="651734"/>
                </a:lnTo>
                <a:lnTo>
                  <a:pt x="1083734" y="651734"/>
                </a:lnTo>
                <a:lnTo>
                  <a:pt x="1083734" y="1083734"/>
                </a:lnTo>
                <a:lnTo>
                  <a:pt x="0" y="1083734"/>
                </a:lnTo>
                <a:lnTo>
                  <a:pt x="0" y="651734"/>
                </a:lnTo>
                <a:lnTo>
                  <a:pt x="1" y="65173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任意多边形 16"/>
          <p:cNvSpPr/>
          <p:nvPr/>
        </p:nvSpPr>
        <p:spPr>
          <a:xfrm rot="13432065">
            <a:off x="5421431" y="3174094"/>
            <a:ext cx="1052380" cy="1052380"/>
          </a:xfrm>
          <a:custGeom>
            <a:avLst/>
            <a:gdLst>
              <a:gd name="connsiteX0" fmla="*/ 1 w 1083734"/>
              <a:gd name="connsiteY0" fmla="*/ 0 h 1083734"/>
              <a:gd name="connsiteX1" fmla="*/ 431801 w 1083734"/>
              <a:gd name="connsiteY1" fmla="*/ 0 h 1083734"/>
              <a:gd name="connsiteX2" fmla="*/ 431801 w 1083734"/>
              <a:gd name="connsiteY2" fmla="*/ 651734 h 1083734"/>
              <a:gd name="connsiteX3" fmla="*/ 1083734 w 1083734"/>
              <a:gd name="connsiteY3" fmla="*/ 651734 h 1083734"/>
              <a:gd name="connsiteX4" fmla="*/ 1083734 w 1083734"/>
              <a:gd name="connsiteY4" fmla="*/ 1083734 h 1083734"/>
              <a:gd name="connsiteX5" fmla="*/ 0 w 1083734"/>
              <a:gd name="connsiteY5" fmla="*/ 1083734 h 1083734"/>
              <a:gd name="connsiteX6" fmla="*/ 0 w 1083734"/>
              <a:gd name="connsiteY6" fmla="*/ 651734 h 1083734"/>
              <a:gd name="connsiteX7" fmla="*/ 1 w 1083734"/>
              <a:gd name="connsiteY7" fmla="*/ 651734 h 1083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3734" h="1083734">
                <a:moveTo>
                  <a:pt x="1" y="0"/>
                </a:moveTo>
                <a:lnTo>
                  <a:pt x="431801" y="0"/>
                </a:lnTo>
                <a:lnTo>
                  <a:pt x="431801" y="651734"/>
                </a:lnTo>
                <a:lnTo>
                  <a:pt x="1083734" y="651734"/>
                </a:lnTo>
                <a:lnTo>
                  <a:pt x="1083734" y="1083734"/>
                </a:lnTo>
                <a:lnTo>
                  <a:pt x="0" y="1083734"/>
                </a:lnTo>
                <a:lnTo>
                  <a:pt x="0" y="651734"/>
                </a:lnTo>
                <a:lnTo>
                  <a:pt x="1" y="65173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任意多边形 18"/>
          <p:cNvSpPr/>
          <p:nvPr/>
        </p:nvSpPr>
        <p:spPr>
          <a:xfrm rot="13432065">
            <a:off x="6136719" y="3174094"/>
            <a:ext cx="1052380" cy="1052380"/>
          </a:xfrm>
          <a:custGeom>
            <a:avLst/>
            <a:gdLst>
              <a:gd name="connsiteX0" fmla="*/ 1 w 1083734"/>
              <a:gd name="connsiteY0" fmla="*/ 0 h 1083734"/>
              <a:gd name="connsiteX1" fmla="*/ 431801 w 1083734"/>
              <a:gd name="connsiteY1" fmla="*/ 0 h 1083734"/>
              <a:gd name="connsiteX2" fmla="*/ 431801 w 1083734"/>
              <a:gd name="connsiteY2" fmla="*/ 651734 h 1083734"/>
              <a:gd name="connsiteX3" fmla="*/ 1083734 w 1083734"/>
              <a:gd name="connsiteY3" fmla="*/ 651734 h 1083734"/>
              <a:gd name="connsiteX4" fmla="*/ 1083734 w 1083734"/>
              <a:gd name="connsiteY4" fmla="*/ 1083734 h 1083734"/>
              <a:gd name="connsiteX5" fmla="*/ 0 w 1083734"/>
              <a:gd name="connsiteY5" fmla="*/ 1083734 h 1083734"/>
              <a:gd name="connsiteX6" fmla="*/ 0 w 1083734"/>
              <a:gd name="connsiteY6" fmla="*/ 651734 h 1083734"/>
              <a:gd name="connsiteX7" fmla="*/ 1 w 1083734"/>
              <a:gd name="connsiteY7" fmla="*/ 651734 h 1083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3734" h="1083734">
                <a:moveTo>
                  <a:pt x="1" y="0"/>
                </a:moveTo>
                <a:lnTo>
                  <a:pt x="431801" y="0"/>
                </a:lnTo>
                <a:lnTo>
                  <a:pt x="431801" y="651734"/>
                </a:lnTo>
                <a:lnTo>
                  <a:pt x="1083734" y="651734"/>
                </a:lnTo>
                <a:lnTo>
                  <a:pt x="1083734" y="1083734"/>
                </a:lnTo>
                <a:lnTo>
                  <a:pt x="0" y="1083734"/>
                </a:lnTo>
                <a:lnTo>
                  <a:pt x="0" y="651734"/>
                </a:lnTo>
                <a:lnTo>
                  <a:pt x="1" y="65173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任意多边形 21"/>
          <p:cNvSpPr/>
          <p:nvPr/>
        </p:nvSpPr>
        <p:spPr>
          <a:xfrm rot="13432065">
            <a:off x="8282582" y="3174094"/>
            <a:ext cx="1052380" cy="1052380"/>
          </a:xfrm>
          <a:custGeom>
            <a:avLst/>
            <a:gdLst>
              <a:gd name="connsiteX0" fmla="*/ 1 w 1083734"/>
              <a:gd name="connsiteY0" fmla="*/ 0 h 1083734"/>
              <a:gd name="connsiteX1" fmla="*/ 431801 w 1083734"/>
              <a:gd name="connsiteY1" fmla="*/ 0 h 1083734"/>
              <a:gd name="connsiteX2" fmla="*/ 431801 w 1083734"/>
              <a:gd name="connsiteY2" fmla="*/ 651734 h 1083734"/>
              <a:gd name="connsiteX3" fmla="*/ 1083734 w 1083734"/>
              <a:gd name="connsiteY3" fmla="*/ 651734 h 1083734"/>
              <a:gd name="connsiteX4" fmla="*/ 1083734 w 1083734"/>
              <a:gd name="connsiteY4" fmla="*/ 1083734 h 1083734"/>
              <a:gd name="connsiteX5" fmla="*/ 0 w 1083734"/>
              <a:gd name="connsiteY5" fmla="*/ 1083734 h 1083734"/>
              <a:gd name="connsiteX6" fmla="*/ 0 w 1083734"/>
              <a:gd name="connsiteY6" fmla="*/ 651734 h 1083734"/>
              <a:gd name="connsiteX7" fmla="*/ 1 w 1083734"/>
              <a:gd name="connsiteY7" fmla="*/ 651734 h 1083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3734" h="1083734">
                <a:moveTo>
                  <a:pt x="1" y="0"/>
                </a:moveTo>
                <a:lnTo>
                  <a:pt x="431801" y="0"/>
                </a:lnTo>
                <a:lnTo>
                  <a:pt x="431801" y="651734"/>
                </a:lnTo>
                <a:lnTo>
                  <a:pt x="1083734" y="651734"/>
                </a:lnTo>
                <a:lnTo>
                  <a:pt x="1083734" y="1083734"/>
                </a:lnTo>
                <a:lnTo>
                  <a:pt x="0" y="1083734"/>
                </a:lnTo>
                <a:lnTo>
                  <a:pt x="0" y="651734"/>
                </a:lnTo>
                <a:lnTo>
                  <a:pt x="1" y="65173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任意多边形 22"/>
          <p:cNvSpPr/>
          <p:nvPr/>
        </p:nvSpPr>
        <p:spPr>
          <a:xfrm rot="13432065">
            <a:off x="8997869" y="3174094"/>
            <a:ext cx="1052380" cy="1052380"/>
          </a:xfrm>
          <a:custGeom>
            <a:avLst/>
            <a:gdLst>
              <a:gd name="connsiteX0" fmla="*/ 1 w 1083734"/>
              <a:gd name="connsiteY0" fmla="*/ 0 h 1083734"/>
              <a:gd name="connsiteX1" fmla="*/ 431801 w 1083734"/>
              <a:gd name="connsiteY1" fmla="*/ 0 h 1083734"/>
              <a:gd name="connsiteX2" fmla="*/ 431801 w 1083734"/>
              <a:gd name="connsiteY2" fmla="*/ 651734 h 1083734"/>
              <a:gd name="connsiteX3" fmla="*/ 1083734 w 1083734"/>
              <a:gd name="connsiteY3" fmla="*/ 651734 h 1083734"/>
              <a:gd name="connsiteX4" fmla="*/ 1083734 w 1083734"/>
              <a:gd name="connsiteY4" fmla="*/ 1083734 h 1083734"/>
              <a:gd name="connsiteX5" fmla="*/ 0 w 1083734"/>
              <a:gd name="connsiteY5" fmla="*/ 1083734 h 1083734"/>
              <a:gd name="connsiteX6" fmla="*/ 0 w 1083734"/>
              <a:gd name="connsiteY6" fmla="*/ 651734 h 1083734"/>
              <a:gd name="connsiteX7" fmla="*/ 1 w 1083734"/>
              <a:gd name="connsiteY7" fmla="*/ 651734 h 1083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3734" h="1083734">
                <a:moveTo>
                  <a:pt x="1" y="0"/>
                </a:moveTo>
                <a:lnTo>
                  <a:pt x="431801" y="0"/>
                </a:lnTo>
                <a:lnTo>
                  <a:pt x="431801" y="651734"/>
                </a:lnTo>
                <a:lnTo>
                  <a:pt x="1083734" y="651734"/>
                </a:lnTo>
                <a:lnTo>
                  <a:pt x="1083734" y="1083734"/>
                </a:lnTo>
                <a:lnTo>
                  <a:pt x="0" y="1083734"/>
                </a:lnTo>
                <a:lnTo>
                  <a:pt x="0" y="651734"/>
                </a:lnTo>
                <a:lnTo>
                  <a:pt x="1" y="651734"/>
                </a:lnTo>
                <a:close/>
              </a:path>
            </a:pathLst>
          </a:custGeom>
          <a:solidFill>
            <a:srgbClr val="C1AC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任意多边形 23"/>
          <p:cNvSpPr/>
          <p:nvPr/>
        </p:nvSpPr>
        <p:spPr>
          <a:xfrm rot="13432065">
            <a:off x="9713157" y="3174094"/>
            <a:ext cx="1052380" cy="1052380"/>
          </a:xfrm>
          <a:custGeom>
            <a:avLst/>
            <a:gdLst>
              <a:gd name="connsiteX0" fmla="*/ 1 w 1083734"/>
              <a:gd name="connsiteY0" fmla="*/ 0 h 1083734"/>
              <a:gd name="connsiteX1" fmla="*/ 431801 w 1083734"/>
              <a:gd name="connsiteY1" fmla="*/ 0 h 1083734"/>
              <a:gd name="connsiteX2" fmla="*/ 431801 w 1083734"/>
              <a:gd name="connsiteY2" fmla="*/ 651734 h 1083734"/>
              <a:gd name="connsiteX3" fmla="*/ 1083734 w 1083734"/>
              <a:gd name="connsiteY3" fmla="*/ 651734 h 1083734"/>
              <a:gd name="connsiteX4" fmla="*/ 1083734 w 1083734"/>
              <a:gd name="connsiteY4" fmla="*/ 1083734 h 1083734"/>
              <a:gd name="connsiteX5" fmla="*/ 0 w 1083734"/>
              <a:gd name="connsiteY5" fmla="*/ 1083734 h 1083734"/>
              <a:gd name="connsiteX6" fmla="*/ 0 w 1083734"/>
              <a:gd name="connsiteY6" fmla="*/ 651734 h 1083734"/>
              <a:gd name="connsiteX7" fmla="*/ 1 w 1083734"/>
              <a:gd name="connsiteY7" fmla="*/ 651734 h 1083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3734" h="1083734">
                <a:moveTo>
                  <a:pt x="1" y="0"/>
                </a:moveTo>
                <a:lnTo>
                  <a:pt x="431801" y="0"/>
                </a:lnTo>
                <a:lnTo>
                  <a:pt x="431801" y="651734"/>
                </a:lnTo>
                <a:lnTo>
                  <a:pt x="1083734" y="651734"/>
                </a:lnTo>
                <a:lnTo>
                  <a:pt x="1083734" y="1083734"/>
                </a:lnTo>
                <a:lnTo>
                  <a:pt x="0" y="1083734"/>
                </a:lnTo>
                <a:lnTo>
                  <a:pt x="0" y="651734"/>
                </a:lnTo>
                <a:lnTo>
                  <a:pt x="1" y="65173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任意多边形 25"/>
          <p:cNvSpPr/>
          <p:nvPr/>
        </p:nvSpPr>
        <p:spPr>
          <a:xfrm rot="13432065">
            <a:off x="10428443" y="3174094"/>
            <a:ext cx="1052380" cy="1052380"/>
          </a:xfrm>
          <a:custGeom>
            <a:avLst/>
            <a:gdLst>
              <a:gd name="connsiteX0" fmla="*/ 1 w 1083734"/>
              <a:gd name="connsiteY0" fmla="*/ 0 h 1083734"/>
              <a:gd name="connsiteX1" fmla="*/ 431801 w 1083734"/>
              <a:gd name="connsiteY1" fmla="*/ 0 h 1083734"/>
              <a:gd name="connsiteX2" fmla="*/ 431801 w 1083734"/>
              <a:gd name="connsiteY2" fmla="*/ 651734 h 1083734"/>
              <a:gd name="connsiteX3" fmla="*/ 1083734 w 1083734"/>
              <a:gd name="connsiteY3" fmla="*/ 651734 h 1083734"/>
              <a:gd name="connsiteX4" fmla="*/ 1083734 w 1083734"/>
              <a:gd name="connsiteY4" fmla="*/ 1083734 h 1083734"/>
              <a:gd name="connsiteX5" fmla="*/ 0 w 1083734"/>
              <a:gd name="connsiteY5" fmla="*/ 1083734 h 1083734"/>
              <a:gd name="connsiteX6" fmla="*/ 0 w 1083734"/>
              <a:gd name="connsiteY6" fmla="*/ 651734 h 1083734"/>
              <a:gd name="connsiteX7" fmla="*/ 1 w 1083734"/>
              <a:gd name="connsiteY7" fmla="*/ 651734 h 1083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3734" h="1083734">
                <a:moveTo>
                  <a:pt x="1" y="0"/>
                </a:moveTo>
                <a:lnTo>
                  <a:pt x="431801" y="0"/>
                </a:lnTo>
                <a:lnTo>
                  <a:pt x="431801" y="651734"/>
                </a:lnTo>
                <a:lnTo>
                  <a:pt x="1083734" y="651734"/>
                </a:lnTo>
                <a:lnTo>
                  <a:pt x="1083734" y="1083734"/>
                </a:lnTo>
                <a:lnTo>
                  <a:pt x="0" y="1083734"/>
                </a:lnTo>
                <a:lnTo>
                  <a:pt x="0" y="651734"/>
                </a:lnTo>
                <a:lnTo>
                  <a:pt x="1" y="65173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/>
          <a:srcRect t="92864"/>
          <a:stretch/>
        </p:blipFill>
        <p:spPr>
          <a:xfrm>
            <a:off x="426015" y="2773728"/>
            <a:ext cx="2803029" cy="126543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 rotWithShape="1">
          <a:blip r:embed="rId2"/>
          <a:srcRect t="92864"/>
          <a:stretch/>
        </p:blipFill>
        <p:spPr>
          <a:xfrm>
            <a:off x="7512176" y="2773730"/>
            <a:ext cx="3012949" cy="126543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 rotWithShape="1">
          <a:blip r:embed="rId2"/>
          <a:srcRect t="92864"/>
          <a:stretch/>
        </p:blipFill>
        <p:spPr>
          <a:xfrm flipV="1">
            <a:off x="4001790" y="4498498"/>
            <a:ext cx="2803029" cy="126543"/>
          </a:xfrm>
          <a:prstGeom prst="rect">
            <a:avLst/>
          </a:prstGeom>
        </p:spPr>
      </p:pic>
      <p:sp>
        <p:nvSpPr>
          <p:cNvPr id="32" name="矩形 31"/>
          <p:cNvSpPr/>
          <p:nvPr/>
        </p:nvSpPr>
        <p:spPr>
          <a:xfrm>
            <a:off x="422592" y="1797861"/>
            <a:ext cx="2639607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64461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400" b="1" dirty="0">
                <a:solidFill>
                  <a:srgbClr val="3D4762"/>
                </a:solidFill>
                <a:latin typeface="Arial" panose="020B0604020202020204" pitchFamily="34" charset="0"/>
                <a:ea typeface="微软雅黑" charset="0"/>
                <a:cs typeface="Arial" panose="020B0604020202020204" pitchFamily="34" charset="0"/>
              </a:rPr>
              <a:t>Scale of dataset</a:t>
            </a:r>
          </a:p>
        </p:txBody>
      </p:sp>
      <p:sp>
        <p:nvSpPr>
          <p:cNvPr id="33" name="矩形 32"/>
          <p:cNvSpPr/>
          <p:nvPr/>
        </p:nvSpPr>
        <p:spPr>
          <a:xfrm>
            <a:off x="422592" y="2222593"/>
            <a:ext cx="280645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570"/>
            <a:r>
              <a:rPr lang="en-US" altLang="zh-CN" sz="1600" dirty="0">
                <a:solidFill>
                  <a:srgbClr val="3D4762"/>
                </a:solidFill>
                <a:latin typeface="Arial" panose="020B0604020202020204" pitchFamily="34" charset="0"/>
                <a:ea typeface="微软雅黑" charset="0"/>
                <a:cs typeface="Arial" panose="020B0604020202020204" pitchFamily="34" charset="0"/>
              </a:rPr>
              <a:t>Dataset scale is proportional to time cost in training.</a:t>
            </a:r>
            <a:endParaRPr lang="zh-CN" altLang="en-US" sz="1600" dirty="0">
              <a:solidFill>
                <a:srgbClr val="3D4762"/>
              </a:solidFill>
              <a:latin typeface="Arial" panose="020B0604020202020204" pitchFamily="34" charset="0"/>
              <a:ea typeface="微软雅黑" charset="0"/>
              <a:cs typeface="Arial" panose="020B0604020202020204" pitchFamily="34" charset="0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7512175" y="1185602"/>
            <a:ext cx="3241549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64461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400" b="1" dirty="0">
                <a:solidFill>
                  <a:srgbClr val="3D4762"/>
                </a:solidFill>
                <a:latin typeface="Arial" panose="020B0604020202020204" pitchFamily="34" charset="0"/>
                <a:ea typeface="微软雅黑" charset="0"/>
                <a:cs typeface="Arial" panose="020B0604020202020204" pitchFamily="34" charset="0"/>
              </a:rPr>
              <a:t>Batch size of training</a:t>
            </a:r>
          </a:p>
        </p:txBody>
      </p:sp>
      <p:sp>
        <p:nvSpPr>
          <p:cNvPr id="35" name="矩形 34"/>
          <p:cNvSpPr/>
          <p:nvPr/>
        </p:nvSpPr>
        <p:spPr>
          <a:xfrm>
            <a:off x="7512175" y="1942733"/>
            <a:ext cx="301295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570"/>
            <a:r>
              <a:rPr lang="en-US" altLang="zh-CN" sz="1600" dirty="0">
                <a:solidFill>
                  <a:srgbClr val="3D4762"/>
                </a:solidFill>
                <a:latin typeface="Arial" panose="020B0604020202020204" pitchFamily="34" charset="0"/>
                <a:ea typeface="微软雅黑" charset="0"/>
                <a:cs typeface="Arial" panose="020B0604020202020204" pitchFamily="34" charset="0"/>
              </a:rPr>
              <a:t>Selecting relatively large batch size can accelerate model training.</a:t>
            </a:r>
          </a:p>
        </p:txBody>
      </p:sp>
      <p:sp>
        <p:nvSpPr>
          <p:cNvPr id="38" name="矩形 37"/>
          <p:cNvSpPr/>
          <p:nvPr/>
        </p:nvSpPr>
        <p:spPr>
          <a:xfrm>
            <a:off x="3882111" y="4625041"/>
            <a:ext cx="3375939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64461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400" b="1" dirty="0">
                <a:solidFill>
                  <a:srgbClr val="3D4762"/>
                </a:solidFill>
                <a:latin typeface="Arial" panose="020B0604020202020204" pitchFamily="34" charset="0"/>
                <a:ea typeface="微软雅黑" charset="0"/>
                <a:cs typeface="Arial" panose="020B0604020202020204" pitchFamily="34" charset="0"/>
              </a:rPr>
              <a:t>Number of trainable parameters</a:t>
            </a:r>
          </a:p>
        </p:txBody>
      </p:sp>
      <p:sp>
        <p:nvSpPr>
          <p:cNvPr id="39" name="矩形 38"/>
          <p:cNvSpPr/>
          <p:nvPr/>
        </p:nvSpPr>
        <p:spPr>
          <a:xfrm>
            <a:off x="3882110" y="5378350"/>
            <a:ext cx="299189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570"/>
            <a:r>
              <a:rPr lang="en-US" altLang="zh-CN" sz="1600" dirty="0">
                <a:solidFill>
                  <a:srgbClr val="3D4762"/>
                </a:solidFill>
                <a:latin typeface="Arial" panose="020B0604020202020204" pitchFamily="34" charset="0"/>
                <a:ea typeface="微软雅黑" charset="0"/>
                <a:cs typeface="Arial" panose="020B0604020202020204" pitchFamily="34" charset="0"/>
              </a:rPr>
              <a:t>There is no evident relationship between number of trainable parameters (model architecture) and training time.</a:t>
            </a:r>
            <a:endParaRPr lang="zh-CN" altLang="en-US" sz="1600" dirty="0">
              <a:solidFill>
                <a:srgbClr val="3D4762"/>
              </a:solidFill>
              <a:latin typeface="Arial" panose="020B0604020202020204" pitchFamily="34" charset="0"/>
              <a:ea typeface="微软雅黑" charset="0"/>
              <a:cs typeface="Arial" panose="020B0604020202020204" pitchFamily="34" charset="0"/>
            </a:endParaRPr>
          </a:p>
        </p:txBody>
      </p:sp>
      <p:sp>
        <p:nvSpPr>
          <p:cNvPr id="43" name="标题 2">
            <a:extLst>
              <a:ext uri="{FF2B5EF4-FFF2-40B4-BE49-F238E27FC236}">
                <a16:creationId xmlns:a16="http://schemas.microsoft.com/office/drawing/2014/main" id="{30BB6836-7252-4DD7-9583-8267CBE33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Conclusion</a:t>
            </a:r>
            <a:endParaRPr lang="zh-CN" altLang="en-US" dirty="0"/>
          </a:p>
        </p:txBody>
      </p:sp>
      <p:sp>
        <p:nvSpPr>
          <p:cNvPr id="45" name="任意多边形 18">
            <a:extLst>
              <a:ext uri="{FF2B5EF4-FFF2-40B4-BE49-F238E27FC236}">
                <a16:creationId xmlns:a16="http://schemas.microsoft.com/office/drawing/2014/main" id="{53C59E4E-7978-4AAD-9E02-33598147C549}"/>
              </a:ext>
            </a:extLst>
          </p:cNvPr>
          <p:cNvSpPr/>
          <p:nvPr/>
        </p:nvSpPr>
        <p:spPr>
          <a:xfrm rot="13432065">
            <a:off x="8997863" y="3174093"/>
            <a:ext cx="1052380" cy="1052380"/>
          </a:xfrm>
          <a:custGeom>
            <a:avLst/>
            <a:gdLst>
              <a:gd name="connsiteX0" fmla="*/ 1 w 1083734"/>
              <a:gd name="connsiteY0" fmla="*/ 0 h 1083734"/>
              <a:gd name="connsiteX1" fmla="*/ 431801 w 1083734"/>
              <a:gd name="connsiteY1" fmla="*/ 0 h 1083734"/>
              <a:gd name="connsiteX2" fmla="*/ 431801 w 1083734"/>
              <a:gd name="connsiteY2" fmla="*/ 651734 h 1083734"/>
              <a:gd name="connsiteX3" fmla="*/ 1083734 w 1083734"/>
              <a:gd name="connsiteY3" fmla="*/ 651734 h 1083734"/>
              <a:gd name="connsiteX4" fmla="*/ 1083734 w 1083734"/>
              <a:gd name="connsiteY4" fmla="*/ 1083734 h 1083734"/>
              <a:gd name="connsiteX5" fmla="*/ 0 w 1083734"/>
              <a:gd name="connsiteY5" fmla="*/ 1083734 h 1083734"/>
              <a:gd name="connsiteX6" fmla="*/ 0 w 1083734"/>
              <a:gd name="connsiteY6" fmla="*/ 651734 h 1083734"/>
              <a:gd name="connsiteX7" fmla="*/ 1 w 1083734"/>
              <a:gd name="connsiteY7" fmla="*/ 651734 h 1083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3734" h="1083734">
                <a:moveTo>
                  <a:pt x="1" y="0"/>
                </a:moveTo>
                <a:lnTo>
                  <a:pt x="431801" y="0"/>
                </a:lnTo>
                <a:lnTo>
                  <a:pt x="431801" y="651734"/>
                </a:lnTo>
                <a:lnTo>
                  <a:pt x="1083734" y="651734"/>
                </a:lnTo>
                <a:lnTo>
                  <a:pt x="1083734" y="1083734"/>
                </a:lnTo>
                <a:lnTo>
                  <a:pt x="0" y="1083734"/>
                </a:lnTo>
                <a:lnTo>
                  <a:pt x="0" y="651734"/>
                </a:lnTo>
                <a:lnTo>
                  <a:pt x="1" y="65173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标题 2">
            <a:extLst>
              <a:ext uri="{FF2B5EF4-FFF2-40B4-BE49-F238E27FC236}">
                <a16:creationId xmlns:a16="http://schemas.microsoft.com/office/drawing/2014/main" id="{00E0017D-0FB9-43FF-BE2D-9A8AC84DE65D}"/>
              </a:ext>
            </a:extLst>
          </p:cNvPr>
          <p:cNvSpPr txBox="1">
            <a:spLocks/>
          </p:cNvSpPr>
          <p:nvPr/>
        </p:nvSpPr>
        <p:spPr>
          <a:xfrm>
            <a:off x="3354516" y="780484"/>
            <a:ext cx="5482968" cy="381088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400" b="1" i="0" kern="0" cap="none" baseline="0" dirty="0">
                <a:solidFill>
                  <a:srgbClr val="3D476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defRPr>
            </a:lvl1pPr>
          </a:lstStyle>
          <a:p>
            <a:r>
              <a:rPr lang="en-US" altLang="zh-CN" b="0" dirty="0"/>
              <a:t>Training Time Factors</a:t>
            </a:r>
            <a:endParaRPr lang="en-US" b="0" dirty="0"/>
          </a:p>
        </p:txBody>
      </p:sp>
      <p:sp>
        <p:nvSpPr>
          <p:cNvPr id="31" name="任意多边形 12">
            <a:extLst>
              <a:ext uri="{FF2B5EF4-FFF2-40B4-BE49-F238E27FC236}">
                <a16:creationId xmlns:a16="http://schemas.microsoft.com/office/drawing/2014/main" id="{B2B730DC-E83F-463F-9B75-F247BD5506CC}"/>
              </a:ext>
            </a:extLst>
          </p:cNvPr>
          <p:cNvSpPr/>
          <p:nvPr/>
        </p:nvSpPr>
        <p:spPr>
          <a:xfrm rot="13432065">
            <a:off x="3988385" y="3174094"/>
            <a:ext cx="1052380" cy="1052380"/>
          </a:xfrm>
          <a:custGeom>
            <a:avLst/>
            <a:gdLst>
              <a:gd name="connsiteX0" fmla="*/ 1 w 1083734"/>
              <a:gd name="connsiteY0" fmla="*/ 0 h 1083734"/>
              <a:gd name="connsiteX1" fmla="*/ 431801 w 1083734"/>
              <a:gd name="connsiteY1" fmla="*/ 0 h 1083734"/>
              <a:gd name="connsiteX2" fmla="*/ 431801 w 1083734"/>
              <a:gd name="connsiteY2" fmla="*/ 651734 h 1083734"/>
              <a:gd name="connsiteX3" fmla="*/ 1083734 w 1083734"/>
              <a:gd name="connsiteY3" fmla="*/ 651734 h 1083734"/>
              <a:gd name="connsiteX4" fmla="*/ 1083734 w 1083734"/>
              <a:gd name="connsiteY4" fmla="*/ 1083734 h 1083734"/>
              <a:gd name="connsiteX5" fmla="*/ 0 w 1083734"/>
              <a:gd name="connsiteY5" fmla="*/ 1083734 h 1083734"/>
              <a:gd name="connsiteX6" fmla="*/ 0 w 1083734"/>
              <a:gd name="connsiteY6" fmla="*/ 651734 h 1083734"/>
              <a:gd name="connsiteX7" fmla="*/ 1 w 1083734"/>
              <a:gd name="connsiteY7" fmla="*/ 651734 h 1083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3734" h="1083734">
                <a:moveTo>
                  <a:pt x="1" y="0"/>
                </a:moveTo>
                <a:lnTo>
                  <a:pt x="431801" y="0"/>
                </a:lnTo>
                <a:lnTo>
                  <a:pt x="431801" y="651734"/>
                </a:lnTo>
                <a:lnTo>
                  <a:pt x="1083734" y="651734"/>
                </a:lnTo>
                <a:lnTo>
                  <a:pt x="1083734" y="1083734"/>
                </a:lnTo>
                <a:lnTo>
                  <a:pt x="0" y="1083734"/>
                </a:lnTo>
                <a:lnTo>
                  <a:pt x="0" y="651734"/>
                </a:lnTo>
                <a:lnTo>
                  <a:pt x="1" y="651734"/>
                </a:lnTo>
                <a:close/>
              </a:path>
            </a:pathLst>
          </a:custGeom>
          <a:solidFill>
            <a:srgbClr val="C1AC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页脚占位符 8">
            <a:extLst>
              <a:ext uri="{FF2B5EF4-FFF2-40B4-BE49-F238E27FC236}">
                <a16:creationId xmlns:a16="http://schemas.microsoft.com/office/drawing/2014/main" id="{DA90F02E-A853-4BAD-9BA2-3DE073A3A1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Automatic Identification of Ships on Satellite Images</a:t>
            </a:r>
            <a:endParaRPr lang="zh-CN" altLang="en-US" dirty="0"/>
          </a:p>
        </p:txBody>
      </p:sp>
      <p:sp>
        <p:nvSpPr>
          <p:cNvPr id="10" name="灯片编号占位符 9">
            <a:extLst>
              <a:ext uri="{FF2B5EF4-FFF2-40B4-BE49-F238E27FC236}">
                <a16:creationId xmlns:a16="http://schemas.microsoft.com/office/drawing/2014/main" id="{93AE4ECB-43BA-4C99-84E1-C1EC231046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034897-BE47-4E73-BD20-1F97404FF4D4}" type="slidenum">
              <a:rPr lang="zh-CN" altLang="en-US" smtClean="0"/>
              <a:pPr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2448426"/>
      </p:ext>
    </p:extLst>
  </p:cSld>
  <p:clrMapOvr>
    <a:masterClrMapping/>
  </p:clrMapOvr>
  <p:transition spd="slow">
    <p:push dir="u"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>
            <a:extLst>
              <a:ext uri="{FF2B5EF4-FFF2-40B4-BE49-F238E27FC236}">
                <a16:creationId xmlns:a16="http://schemas.microsoft.com/office/drawing/2014/main" id="{8D72674A-0D5E-4C0C-BDE3-D54B6F42AAD2}"/>
              </a:ext>
            </a:extLst>
          </p:cNvPr>
          <p:cNvSpPr txBox="1"/>
          <p:nvPr/>
        </p:nvSpPr>
        <p:spPr>
          <a:xfrm>
            <a:off x="1166140" y="4651225"/>
            <a:ext cx="2601994" cy="40011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altLang="zh-CN" sz="2000" kern="0" dirty="0">
                <a:solidFill>
                  <a:schemeClr val="bg1">
                    <a:alpha val="3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Part 4	Further Work</a:t>
            </a:r>
            <a:endParaRPr lang="zh-CN" altLang="en-US" sz="2000" kern="0" dirty="0">
              <a:solidFill>
                <a:schemeClr val="bg1">
                  <a:alpha val="3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7E01BFB-7286-4204-BEA1-D60847769DF8}"/>
              </a:ext>
            </a:extLst>
          </p:cNvPr>
          <p:cNvSpPr txBox="1"/>
          <p:nvPr/>
        </p:nvSpPr>
        <p:spPr>
          <a:xfrm>
            <a:off x="1166140" y="1072941"/>
            <a:ext cx="3972562" cy="40011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altLang="zh-CN" sz="2000" kern="0" dirty="0">
                <a:solidFill>
                  <a:schemeClr val="bg1">
                    <a:alpha val="3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Part 2	Design &amp; Implementation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1E7305DD-8D5B-4FC0-BC3A-C739442D40A1}"/>
              </a:ext>
            </a:extLst>
          </p:cNvPr>
          <p:cNvSpPr txBox="1"/>
          <p:nvPr/>
        </p:nvSpPr>
        <p:spPr>
          <a:xfrm>
            <a:off x="1166140" y="640761"/>
            <a:ext cx="4128053" cy="40011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altLang="zh-CN" sz="2000" kern="0" dirty="0">
                <a:solidFill>
                  <a:schemeClr val="bg1">
                    <a:alpha val="3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Part 1	Introduction &amp; Background</a:t>
            </a:r>
            <a:endParaRPr lang="zh-CN" altLang="en-US" sz="2000" kern="0" dirty="0">
              <a:solidFill>
                <a:schemeClr val="bg1">
                  <a:alpha val="3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F9DBDE60-6F3B-448C-B654-C2C030174CCD}"/>
              </a:ext>
            </a:extLst>
          </p:cNvPr>
          <p:cNvSpPr txBox="1"/>
          <p:nvPr/>
        </p:nvSpPr>
        <p:spPr>
          <a:xfrm>
            <a:off x="553814" y="2000309"/>
            <a:ext cx="7340471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600" kern="0" dirty="0">
                <a:solidFill>
                  <a:srgbClr val="3D476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Part 3</a:t>
            </a:r>
            <a:endParaRPr lang="zh-CN" altLang="en-US" sz="6600" kern="0" dirty="0">
              <a:solidFill>
                <a:srgbClr val="3D476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r>
              <a:rPr lang="en-US" altLang="zh-CN" sz="5400" b="1" kern="0" dirty="0">
                <a:solidFill>
                  <a:srgbClr val="3D476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Results &amp; Conclusion</a:t>
            </a:r>
            <a:endParaRPr lang="zh-CN" altLang="en-US" sz="5400" b="1" kern="0" dirty="0">
              <a:solidFill>
                <a:srgbClr val="3D476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1046297"/>
      </p:ext>
    </p:extLst>
  </p:cSld>
  <p:clrMapOvr>
    <a:masterClrMapping/>
  </p:clrMapOvr>
  <p:transition spd="slow">
    <p:cover dir="r"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文本框 28">
            <a:extLst>
              <a:ext uri="{FF2B5EF4-FFF2-40B4-BE49-F238E27FC236}">
                <a16:creationId xmlns:a16="http://schemas.microsoft.com/office/drawing/2014/main" id="{82E034B0-1FA3-4820-BDF8-D948F79248F7}"/>
              </a:ext>
            </a:extLst>
          </p:cNvPr>
          <p:cNvSpPr txBox="1"/>
          <p:nvPr/>
        </p:nvSpPr>
        <p:spPr>
          <a:xfrm>
            <a:off x="1166140" y="1072941"/>
            <a:ext cx="3547766" cy="40011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altLang="zh-CN" sz="2000" kern="0" dirty="0">
                <a:solidFill>
                  <a:schemeClr val="bg1">
                    <a:alpha val="3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Part 3	Results &amp; Conclusion</a:t>
            </a:r>
            <a:endParaRPr lang="zh-CN" altLang="en-US" sz="2000" kern="0" dirty="0">
              <a:solidFill>
                <a:schemeClr val="bg1">
                  <a:alpha val="3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BC6001F-D961-46AF-AB55-231401EC39AE}"/>
              </a:ext>
            </a:extLst>
          </p:cNvPr>
          <p:cNvSpPr txBox="1"/>
          <p:nvPr/>
        </p:nvSpPr>
        <p:spPr>
          <a:xfrm>
            <a:off x="553814" y="2000309"/>
            <a:ext cx="453201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600" kern="0" dirty="0">
                <a:solidFill>
                  <a:srgbClr val="3D476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Part 4</a:t>
            </a:r>
            <a:endParaRPr lang="zh-CN" altLang="en-US" sz="6600" kern="0" dirty="0">
              <a:solidFill>
                <a:srgbClr val="3D476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r>
              <a:rPr lang="en-US" altLang="zh-CN" sz="5400" b="1" kern="0" dirty="0">
                <a:solidFill>
                  <a:srgbClr val="3D476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Further Work</a:t>
            </a:r>
            <a:endParaRPr lang="zh-CN" altLang="en-US" sz="5400" b="1" kern="0" dirty="0">
              <a:solidFill>
                <a:srgbClr val="3D476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2AC85748-7496-4FA7-AA5C-2B294AE36120}"/>
              </a:ext>
            </a:extLst>
          </p:cNvPr>
          <p:cNvSpPr txBox="1"/>
          <p:nvPr/>
        </p:nvSpPr>
        <p:spPr>
          <a:xfrm>
            <a:off x="1166140" y="640761"/>
            <a:ext cx="4043094" cy="40011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altLang="zh-CN" sz="2000" kern="0" dirty="0">
                <a:solidFill>
                  <a:schemeClr val="bg1">
                    <a:alpha val="3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Part 2	Design &amp; Implementation</a:t>
            </a:r>
            <a:endParaRPr lang="zh-CN" altLang="en-US" sz="2000" kern="0" dirty="0">
              <a:solidFill>
                <a:schemeClr val="bg1">
                  <a:alpha val="3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1158A66E-8963-4D79-87CE-2F70180F55A7}"/>
              </a:ext>
            </a:extLst>
          </p:cNvPr>
          <p:cNvSpPr txBox="1"/>
          <p:nvPr/>
        </p:nvSpPr>
        <p:spPr>
          <a:xfrm>
            <a:off x="1166140" y="208581"/>
            <a:ext cx="4128053" cy="40011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altLang="zh-CN" sz="2000" kern="0" dirty="0">
                <a:solidFill>
                  <a:schemeClr val="bg1">
                    <a:alpha val="3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Part 1	Introduction &amp; Background</a:t>
            </a:r>
            <a:endParaRPr lang="zh-CN" altLang="en-US" sz="2000" kern="0" dirty="0">
              <a:solidFill>
                <a:schemeClr val="bg1">
                  <a:alpha val="3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8733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/>
          <a:srcRect l="18921"/>
          <a:stretch/>
        </p:blipFill>
        <p:spPr>
          <a:xfrm>
            <a:off x="331595" y="653707"/>
            <a:ext cx="4657143" cy="5743948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-1401383" y="258973"/>
            <a:ext cx="12963337" cy="6669139"/>
            <a:chOff x="-1548504" y="258971"/>
            <a:chExt cx="12963337" cy="6669139"/>
          </a:xfrm>
        </p:grpSpPr>
        <p:sp>
          <p:nvSpPr>
            <p:cNvPr id="8" name="空心弧 7"/>
            <p:cNvSpPr/>
            <p:nvPr/>
          </p:nvSpPr>
          <p:spPr>
            <a:xfrm>
              <a:off x="-1548504" y="258971"/>
              <a:ext cx="6669139" cy="6669139"/>
            </a:xfrm>
            <a:prstGeom prst="blockArc">
              <a:avLst>
                <a:gd name="adj1" fmla="val 18900000"/>
                <a:gd name="adj2" fmla="val 2700000"/>
                <a:gd name="adj3" fmla="val 324"/>
              </a:avLst>
            </a:prstGeom>
            <a:solidFill>
              <a:srgbClr val="3D4762"/>
            </a:solidFill>
            <a:ln>
              <a:noFill/>
            </a:ln>
          </p:spPr>
          <p:style>
            <a:lnRef idx="2">
              <a:schemeClr val="accent1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9" name="任意多边形 8"/>
            <p:cNvSpPr/>
            <p:nvPr/>
          </p:nvSpPr>
          <p:spPr>
            <a:xfrm>
              <a:off x="4739653" y="1611891"/>
              <a:ext cx="6675180" cy="990824"/>
            </a:xfrm>
            <a:custGeom>
              <a:avLst/>
              <a:gdLst>
                <a:gd name="connsiteX0" fmla="*/ 0 w 6675180"/>
                <a:gd name="connsiteY0" fmla="*/ 0 h 990824"/>
                <a:gd name="connsiteX1" fmla="*/ 6675180 w 6675180"/>
                <a:gd name="connsiteY1" fmla="*/ 0 h 990824"/>
                <a:gd name="connsiteX2" fmla="*/ 6675180 w 6675180"/>
                <a:gd name="connsiteY2" fmla="*/ 990824 h 990824"/>
                <a:gd name="connsiteX3" fmla="*/ 0 w 6675180"/>
                <a:gd name="connsiteY3" fmla="*/ 990824 h 990824"/>
                <a:gd name="connsiteX4" fmla="*/ 0 w 6675180"/>
                <a:gd name="connsiteY4" fmla="*/ 0 h 990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75180" h="990824">
                  <a:moveTo>
                    <a:pt x="0" y="0"/>
                  </a:moveTo>
                  <a:lnTo>
                    <a:pt x="6675180" y="0"/>
                  </a:lnTo>
                  <a:lnTo>
                    <a:pt x="6675180" y="990824"/>
                  </a:lnTo>
                  <a:lnTo>
                    <a:pt x="0" y="9908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D4762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86467" tIns="99060" rIns="99060" bIns="99060" numCol="1" spcCol="1270" anchor="ctr" anchorCtr="0">
              <a:noAutofit/>
            </a:bodyPr>
            <a:lstStyle/>
            <a:p>
              <a:pPr defTabSz="1733507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3900" dirty="0"/>
            </a:p>
          </p:txBody>
        </p:sp>
        <p:sp>
          <p:nvSpPr>
            <p:cNvPr id="10" name="椭圆 9"/>
            <p:cNvSpPr/>
            <p:nvPr/>
          </p:nvSpPr>
          <p:spPr>
            <a:xfrm>
              <a:off x="4120387" y="1488038"/>
              <a:ext cx="1238530" cy="1238530"/>
            </a:xfrm>
            <a:prstGeom prst="ellipse">
              <a:avLst/>
            </a:prstGeom>
            <a:ln w="57150">
              <a:solidFill>
                <a:srgbClr val="D8C3B1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1" name="任意多边形 10"/>
            <p:cNvSpPr/>
            <p:nvPr/>
          </p:nvSpPr>
          <p:spPr>
            <a:xfrm>
              <a:off x="5099817" y="3098127"/>
              <a:ext cx="6315016" cy="990824"/>
            </a:xfrm>
            <a:custGeom>
              <a:avLst/>
              <a:gdLst>
                <a:gd name="connsiteX0" fmla="*/ 0 w 6315016"/>
                <a:gd name="connsiteY0" fmla="*/ 0 h 990824"/>
                <a:gd name="connsiteX1" fmla="*/ 6315016 w 6315016"/>
                <a:gd name="connsiteY1" fmla="*/ 0 h 990824"/>
                <a:gd name="connsiteX2" fmla="*/ 6315016 w 6315016"/>
                <a:gd name="connsiteY2" fmla="*/ 990824 h 990824"/>
                <a:gd name="connsiteX3" fmla="*/ 0 w 6315016"/>
                <a:gd name="connsiteY3" fmla="*/ 990824 h 990824"/>
                <a:gd name="connsiteX4" fmla="*/ 0 w 6315016"/>
                <a:gd name="connsiteY4" fmla="*/ 0 h 990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15016" h="990824">
                  <a:moveTo>
                    <a:pt x="0" y="0"/>
                  </a:moveTo>
                  <a:lnTo>
                    <a:pt x="6315016" y="0"/>
                  </a:lnTo>
                  <a:lnTo>
                    <a:pt x="6315016" y="990824"/>
                  </a:lnTo>
                  <a:lnTo>
                    <a:pt x="0" y="9908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D4762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86467" tIns="99060" rIns="99060" bIns="99060" numCol="1" spcCol="1270" anchor="ctr" anchorCtr="0">
              <a:noAutofit/>
            </a:bodyPr>
            <a:lstStyle/>
            <a:p>
              <a:pPr defTabSz="1733507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3900"/>
            </a:p>
          </p:txBody>
        </p:sp>
        <p:sp>
          <p:nvSpPr>
            <p:cNvPr id="12" name="椭圆 11"/>
            <p:cNvSpPr/>
            <p:nvPr/>
          </p:nvSpPr>
          <p:spPr>
            <a:xfrm>
              <a:off x="4480552" y="2974274"/>
              <a:ext cx="1238530" cy="1238530"/>
            </a:xfrm>
            <a:prstGeom prst="ellipse">
              <a:avLst/>
            </a:prstGeom>
            <a:ln w="57150">
              <a:solidFill>
                <a:srgbClr val="D8C3B1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3" name="任意多边形 12"/>
            <p:cNvSpPr/>
            <p:nvPr/>
          </p:nvSpPr>
          <p:spPr>
            <a:xfrm>
              <a:off x="4739653" y="4584364"/>
              <a:ext cx="6675180" cy="990824"/>
            </a:xfrm>
            <a:custGeom>
              <a:avLst/>
              <a:gdLst>
                <a:gd name="connsiteX0" fmla="*/ 0 w 6675180"/>
                <a:gd name="connsiteY0" fmla="*/ 0 h 990824"/>
                <a:gd name="connsiteX1" fmla="*/ 6675180 w 6675180"/>
                <a:gd name="connsiteY1" fmla="*/ 0 h 990824"/>
                <a:gd name="connsiteX2" fmla="*/ 6675180 w 6675180"/>
                <a:gd name="connsiteY2" fmla="*/ 990824 h 990824"/>
                <a:gd name="connsiteX3" fmla="*/ 0 w 6675180"/>
                <a:gd name="connsiteY3" fmla="*/ 990824 h 990824"/>
                <a:gd name="connsiteX4" fmla="*/ 0 w 6675180"/>
                <a:gd name="connsiteY4" fmla="*/ 0 h 990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75180" h="990824">
                  <a:moveTo>
                    <a:pt x="0" y="0"/>
                  </a:moveTo>
                  <a:lnTo>
                    <a:pt x="6675180" y="0"/>
                  </a:lnTo>
                  <a:lnTo>
                    <a:pt x="6675180" y="990824"/>
                  </a:lnTo>
                  <a:lnTo>
                    <a:pt x="0" y="9908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D4762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86467" tIns="99060" rIns="99060" bIns="99060" numCol="1" spcCol="1270" anchor="ctr" anchorCtr="0">
              <a:noAutofit/>
            </a:bodyPr>
            <a:lstStyle/>
            <a:p>
              <a:pPr defTabSz="1733507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3900"/>
            </a:p>
          </p:txBody>
        </p:sp>
        <p:sp>
          <p:nvSpPr>
            <p:cNvPr id="14" name="椭圆 13"/>
            <p:cNvSpPr/>
            <p:nvPr/>
          </p:nvSpPr>
          <p:spPr>
            <a:xfrm>
              <a:off x="4120387" y="4460511"/>
              <a:ext cx="1238530" cy="1238530"/>
            </a:xfrm>
            <a:prstGeom prst="ellipse">
              <a:avLst/>
            </a:prstGeom>
            <a:ln w="57150">
              <a:solidFill>
                <a:srgbClr val="D8C3B1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</p:grpSp>
      <p:grpSp>
        <p:nvGrpSpPr>
          <p:cNvPr id="17" name="组 42"/>
          <p:cNvGrpSpPr/>
          <p:nvPr/>
        </p:nvGrpSpPr>
        <p:grpSpPr>
          <a:xfrm>
            <a:off x="4927128" y="3189269"/>
            <a:ext cx="639629" cy="766579"/>
            <a:chOff x="1536700" y="911225"/>
            <a:chExt cx="831850" cy="996950"/>
          </a:xfrm>
          <a:solidFill>
            <a:srgbClr val="3D4762"/>
          </a:solidFill>
        </p:grpSpPr>
        <p:sp>
          <p:nvSpPr>
            <p:cNvPr id="19" name="Freeform 47"/>
            <p:cNvSpPr>
              <a:spLocks/>
            </p:cNvSpPr>
            <p:nvPr/>
          </p:nvSpPr>
          <p:spPr bwMode="auto">
            <a:xfrm>
              <a:off x="1838325" y="1765300"/>
              <a:ext cx="234950" cy="50800"/>
            </a:xfrm>
            <a:custGeom>
              <a:avLst/>
              <a:gdLst/>
              <a:ahLst/>
              <a:cxnLst>
                <a:cxn ang="0">
                  <a:pos x="132" y="0"/>
                </a:cxn>
                <a:cxn ang="0">
                  <a:pos x="16" y="0"/>
                </a:cxn>
                <a:cxn ang="0">
                  <a:pos x="16" y="0"/>
                </a:cxn>
                <a:cxn ang="0">
                  <a:pos x="8" y="2"/>
                </a:cxn>
                <a:cxn ang="0">
                  <a:pos x="4" y="6"/>
                </a:cxn>
                <a:cxn ang="0">
                  <a:pos x="0" y="10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0" y="22"/>
                </a:cxn>
                <a:cxn ang="0">
                  <a:pos x="4" y="28"/>
                </a:cxn>
                <a:cxn ang="0">
                  <a:pos x="8" y="32"/>
                </a:cxn>
                <a:cxn ang="0">
                  <a:pos x="16" y="32"/>
                </a:cxn>
                <a:cxn ang="0">
                  <a:pos x="132" y="32"/>
                </a:cxn>
                <a:cxn ang="0">
                  <a:pos x="132" y="32"/>
                </a:cxn>
                <a:cxn ang="0">
                  <a:pos x="138" y="32"/>
                </a:cxn>
                <a:cxn ang="0">
                  <a:pos x="142" y="28"/>
                </a:cxn>
                <a:cxn ang="0">
                  <a:pos x="146" y="22"/>
                </a:cxn>
                <a:cxn ang="0">
                  <a:pos x="148" y="16"/>
                </a:cxn>
                <a:cxn ang="0">
                  <a:pos x="148" y="16"/>
                </a:cxn>
                <a:cxn ang="0">
                  <a:pos x="146" y="10"/>
                </a:cxn>
                <a:cxn ang="0">
                  <a:pos x="142" y="6"/>
                </a:cxn>
                <a:cxn ang="0">
                  <a:pos x="138" y="2"/>
                </a:cxn>
                <a:cxn ang="0">
                  <a:pos x="132" y="0"/>
                </a:cxn>
                <a:cxn ang="0">
                  <a:pos x="132" y="0"/>
                </a:cxn>
              </a:cxnLst>
              <a:rect l="0" t="0" r="r" b="b"/>
              <a:pathLst>
                <a:path w="148" h="32">
                  <a:moveTo>
                    <a:pt x="132" y="0"/>
                  </a:moveTo>
                  <a:lnTo>
                    <a:pt x="16" y="0"/>
                  </a:lnTo>
                  <a:lnTo>
                    <a:pt x="16" y="0"/>
                  </a:lnTo>
                  <a:lnTo>
                    <a:pt x="8" y="2"/>
                  </a:lnTo>
                  <a:lnTo>
                    <a:pt x="4" y="6"/>
                  </a:lnTo>
                  <a:lnTo>
                    <a:pt x="0" y="10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22"/>
                  </a:lnTo>
                  <a:lnTo>
                    <a:pt x="4" y="28"/>
                  </a:lnTo>
                  <a:lnTo>
                    <a:pt x="8" y="32"/>
                  </a:lnTo>
                  <a:lnTo>
                    <a:pt x="16" y="32"/>
                  </a:lnTo>
                  <a:lnTo>
                    <a:pt x="132" y="32"/>
                  </a:lnTo>
                  <a:lnTo>
                    <a:pt x="132" y="32"/>
                  </a:lnTo>
                  <a:lnTo>
                    <a:pt x="138" y="32"/>
                  </a:lnTo>
                  <a:lnTo>
                    <a:pt x="142" y="28"/>
                  </a:lnTo>
                  <a:lnTo>
                    <a:pt x="146" y="22"/>
                  </a:lnTo>
                  <a:lnTo>
                    <a:pt x="148" y="16"/>
                  </a:lnTo>
                  <a:lnTo>
                    <a:pt x="148" y="16"/>
                  </a:lnTo>
                  <a:lnTo>
                    <a:pt x="146" y="10"/>
                  </a:lnTo>
                  <a:lnTo>
                    <a:pt x="142" y="6"/>
                  </a:lnTo>
                  <a:lnTo>
                    <a:pt x="138" y="2"/>
                  </a:lnTo>
                  <a:lnTo>
                    <a:pt x="132" y="0"/>
                  </a:lnTo>
                  <a:lnTo>
                    <a:pt x="132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u="sng"/>
            </a:p>
          </p:txBody>
        </p:sp>
        <p:sp>
          <p:nvSpPr>
            <p:cNvPr id="20" name="Freeform 48"/>
            <p:cNvSpPr>
              <a:spLocks/>
            </p:cNvSpPr>
            <p:nvPr/>
          </p:nvSpPr>
          <p:spPr bwMode="auto">
            <a:xfrm>
              <a:off x="1838325" y="1857375"/>
              <a:ext cx="234950" cy="50800"/>
            </a:xfrm>
            <a:custGeom>
              <a:avLst/>
              <a:gdLst/>
              <a:ahLst/>
              <a:cxnLst>
                <a:cxn ang="0">
                  <a:pos x="132" y="0"/>
                </a:cxn>
                <a:cxn ang="0">
                  <a:pos x="16" y="0"/>
                </a:cxn>
                <a:cxn ang="0">
                  <a:pos x="16" y="0"/>
                </a:cxn>
                <a:cxn ang="0">
                  <a:pos x="8" y="2"/>
                </a:cxn>
                <a:cxn ang="0">
                  <a:pos x="4" y="4"/>
                </a:cxn>
                <a:cxn ang="0">
                  <a:pos x="0" y="10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0" y="22"/>
                </a:cxn>
                <a:cxn ang="0">
                  <a:pos x="4" y="28"/>
                </a:cxn>
                <a:cxn ang="0">
                  <a:pos x="8" y="30"/>
                </a:cxn>
                <a:cxn ang="0">
                  <a:pos x="16" y="32"/>
                </a:cxn>
                <a:cxn ang="0">
                  <a:pos x="132" y="32"/>
                </a:cxn>
                <a:cxn ang="0">
                  <a:pos x="132" y="32"/>
                </a:cxn>
                <a:cxn ang="0">
                  <a:pos x="138" y="30"/>
                </a:cxn>
                <a:cxn ang="0">
                  <a:pos x="142" y="28"/>
                </a:cxn>
                <a:cxn ang="0">
                  <a:pos x="146" y="22"/>
                </a:cxn>
                <a:cxn ang="0">
                  <a:pos x="148" y="16"/>
                </a:cxn>
                <a:cxn ang="0">
                  <a:pos x="148" y="16"/>
                </a:cxn>
                <a:cxn ang="0">
                  <a:pos x="146" y="10"/>
                </a:cxn>
                <a:cxn ang="0">
                  <a:pos x="142" y="4"/>
                </a:cxn>
                <a:cxn ang="0">
                  <a:pos x="138" y="2"/>
                </a:cxn>
                <a:cxn ang="0">
                  <a:pos x="132" y="0"/>
                </a:cxn>
                <a:cxn ang="0">
                  <a:pos x="132" y="0"/>
                </a:cxn>
              </a:cxnLst>
              <a:rect l="0" t="0" r="r" b="b"/>
              <a:pathLst>
                <a:path w="148" h="32">
                  <a:moveTo>
                    <a:pt x="132" y="0"/>
                  </a:moveTo>
                  <a:lnTo>
                    <a:pt x="16" y="0"/>
                  </a:lnTo>
                  <a:lnTo>
                    <a:pt x="16" y="0"/>
                  </a:lnTo>
                  <a:lnTo>
                    <a:pt x="8" y="2"/>
                  </a:lnTo>
                  <a:lnTo>
                    <a:pt x="4" y="4"/>
                  </a:lnTo>
                  <a:lnTo>
                    <a:pt x="0" y="10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22"/>
                  </a:lnTo>
                  <a:lnTo>
                    <a:pt x="4" y="28"/>
                  </a:lnTo>
                  <a:lnTo>
                    <a:pt x="8" y="30"/>
                  </a:lnTo>
                  <a:lnTo>
                    <a:pt x="16" y="32"/>
                  </a:lnTo>
                  <a:lnTo>
                    <a:pt x="132" y="32"/>
                  </a:lnTo>
                  <a:lnTo>
                    <a:pt x="132" y="32"/>
                  </a:lnTo>
                  <a:lnTo>
                    <a:pt x="138" y="30"/>
                  </a:lnTo>
                  <a:lnTo>
                    <a:pt x="142" y="28"/>
                  </a:lnTo>
                  <a:lnTo>
                    <a:pt x="146" y="22"/>
                  </a:lnTo>
                  <a:lnTo>
                    <a:pt x="148" y="16"/>
                  </a:lnTo>
                  <a:lnTo>
                    <a:pt x="148" y="16"/>
                  </a:lnTo>
                  <a:lnTo>
                    <a:pt x="146" y="10"/>
                  </a:lnTo>
                  <a:lnTo>
                    <a:pt x="142" y="4"/>
                  </a:lnTo>
                  <a:lnTo>
                    <a:pt x="138" y="2"/>
                  </a:lnTo>
                  <a:lnTo>
                    <a:pt x="132" y="0"/>
                  </a:lnTo>
                  <a:lnTo>
                    <a:pt x="132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u="sng"/>
            </a:p>
          </p:txBody>
        </p:sp>
        <p:sp>
          <p:nvSpPr>
            <p:cNvPr id="21" name="Freeform 49"/>
            <p:cNvSpPr>
              <a:spLocks noEditPoints="1"/>
            </p:cNvSpPr>
            <p:nvPr/>
          </p:nvSpPr>
          <p:spPr bwMode="auto">
            <a:xfrm>
              <a:off x="1714500" y="1143000"/>
              <a:ext cx="476250" cy="581025"/>
            </a:xfrm>
            <a:custGeom>
              <a:avLst/>
              <a:gdLst/>
              <a:ahLst/>
              <a:cxnLst>
                <a:cxn ang="0">
                  <a:pos x="150" y="0"/>
                </a:cxn>
                <a:cxn ang="0">
                  <a:pos x="142" y="0"/>
                </a:cxn>
                <a:cxn ang="0">
                  <a:pos x="100" y="10"/>
                </a:cxn>
                <a:cxn ang="0">
                  <a:pos x="62" y="28"/>
                </a:cxn>
                <a:cxn ang="0">
                  <a:pos x="32" y="58"/>
                </a:cxn>
                <a:cxn ang="0">
                  <a:pos x="12" y="94"/>
                </a:cxn>
                <a:cxn ang="0">
                  <a:pos x="2" y="136"/>
                </a:cxn>
                <a:cxn ang="0">
                  <a:pos x="2" y="166"/>
                </a:cxn>
                <a:cxn ang="0">
                  <a:pos x="16" y="214"/>
                </a:cxn>
                <a:cxn ang="0">
                  <a:pos x="56" y="266"/>
                </a:cxn>
                <a:cxn ang="0">
                  <a:pos x="72" y="290"/>
                </a:cxn>
                <a:cxn ang="0">
                  <a:pos x="78" y="322"/>
                </a:cxn>
                <a:cxn ang="0">
                  <a:pos x="78" y="340"/>
                </a:cxn>
                <a:cxn ang="0">
                  <a:pos x="96" y="364"/>
                </a:cxn>
                <a:cxn ang="0">
                  <a:pos x="150" y="366"/>
                </a:cxn>
                <a:cxn ang="0">
                  <a:pos x="192" y="366"/>
                </a:cxn>
                <a:cxn ang="0">
                  <a:pos x="214" y="356"/>
                </a:cxn>
                <a:cxn ang="0">
                  <a:pos x="224" y="334"/>
                </a:cxn>
                <a:cxn ang="0">
                  <a:pos x="224" y="304"/>
                </a:cxn>
                <a:cxn ang="0">
                  <a:pos x="236" y="276"/>
                </a:cxn>
                <a:cxn ang="0">
                  <a:pos x="266" y="242"/>
                </a:cxn>
                <a:cxn ang="0">
                  <a:pos x="290" y="198"/>
                </a:cxn>
                <a:cxn ang="0">
                  <a:pos x="300" y="150"/>
                </a:cxn>
                <a:cxn ang="0">
                  <a:pos x="298" y="122"/>
                </a:cxn>
                <a:cxn ang="0">
                  <a:pos x="284" y="82"/>
                </a:cxn>
                <a:cxn ang="0">
                  <a:pos x="260" y="48"/>
                </a:cxn>
                <a:cxn ang="0">
                  <a:pos x="226" y="22"/>
                </a:cxn>
                <a:cxn ang="0">
                  <a:pos x="188" y="6"/>
                </a:cxn>
                <a:cxn ang="0">
                  <a:pos x="158" y="0"/>
                </a:cxn>
                <a:cxn ang="0">
                  <a:pos x="244" y="156"/>
                </a:cxn>
                <a:cxn ang="0">
                  <a:pos x="234" y="146"/>
                </a:cxn>
                <a:cxn ang="0">
                  <a:pos x="232" y="126"/>
                </a:cxn>
                <a:cxn ang="0">
                  <a:pos x="214" y="92"/>
                </a:cxn>
                <a:cxn ang="0">
                  <a:pos x="182" y="72"/>
                </a:cxn>
                <a:cxn ang="0">
                  <a:pos x="160" y="68"/>
                </a:cxn>
                <a:cxn ang="0">
                  <a:pos x="150" y="50"/>
                </a:cxn>
                <a:cxn ang="0">
                  <a:pos x="156" y="38"/>
                </a:cxn>
                <a:cxn ang="0">
                  <a:pos x="170" y="32"/>
                </a:cxn>
                <a:cxn ang="0">
                  <a:pos x="226" y="52"/>
                </a:cxn>
                <a:cxn ang="0">
                  <a:pos x="262" y="98"/>
                </a:cxn>
                <a:cxn ang="0">
                  <a:pos x="270" y="138"/>
                </a:cxn>
                <a:cxn ang="0">
                  <a:pos x="266" y="152"/>
                </a:cxn>
                <a:cxn ang="0">
                  <a:pos x="252" y="158"/>
                </a:cxn>
              </a:cxnLst>
              <a:rect l="0" t="0" r="r" b="b"/>
              <a:pathLst>
                <a:path w="300" h="366">
                  <a:moveTo>
                    <a:pt x="158" y="0"/>
                  </a:moveTo>
                  <a:lnTo>
                    <a:pt x="158" y="0"/>
                  </a:lnTo>
                  <a:lnTo>
                    <a:pt x="150" y="0"/>
                  </a:lnTo>
                  <a:lnTo>
                    <a:pt x="150" y="0"/>
                  </a:lnTo>
                  <a:lnTo>
                    <a:pt x="142" y="0"/>
                  </a:lnTo>
                  <a:lnTo>
                    <a:pt x="142" y="0"/>
                  </a:lnTo>
                  <a:lnTo>
                    <a:pt x="128" y="2"/>
                  </a:lnTo>
                  <a:lnTo>
                    <a:pt x="114" y="6"/>
                  </a:lnTo>
                  <a:lnTo>
                    <a:pt x="100" y="10"/>
                  </a:lnTo>
                  <a:lnTo>
                    <a:pt x="88" y="14"/>
                  </a:lnTo>
                  <a:lnTo>
                    <a:pt x="74" y="22"/>
                  </a:lnTo>
                  <a:lnTo>
                    <a:pt x="62" y="28"/>
                  </a:lnTo>
                  <a:lnTo>
                    <a:pt x="52" y="38"/>
                  </a:lnTo>
                  <a:lnTo>
                    <a:pt x="42" y="48"/>
                  </a:lnTo>
                  <a:lnTo>
                    <a:pt x="32" y="58"/>
                  </a:lnTo>
                  <a:lnTo>
                    <a:pt x="24" y="68"/>
                  </a:lnTo>
                  <a:lnTo>
                    <a:pt x="18" y="82"/>
                  </a:lnTo>
                  <a:lnTo>
                    <a:pt x="12" y="94"/>
                  </a:lnTo>
                  <a:lnTo>
                    <a:pt x="6" y="108"/>
                  </a:lnTo>
                  <a:lnTo>
                    <a:pt x="4" y="122"/>
                  </a:lnTo>
                  <a:lnTo>
                    <a:pt x="2" y="136"/>
                  </a:lnTo>
                  <a:lnTo>
                    <a:pt x="0" y="150"/>
                  </a:lnTo>
                  <a:lnTo>
                    <a:pt x="0" y="150"/>
                  </a:lnTo>
                  <a:lnTo>
                    <a:pt x="2" y="166"/>
                  </a:lnTo>
                  <a:lnTo>
                    <a:pt x="4" y="182"/>
                  </a:lnTo>
                  <a:lnTo>
                    <a:pt x="10" y="198"/>
                  </a:lnTo>
                  <a:lnTo>
                    <a:pt x="16" y="214"/>
                  </a:lnTo>
                  <a:lnTo>
                    <a:pt x="26" y="228"/>
                  </a:lnTo>
                  <a:lnTo>
                    <a:pt x="34" y="242"/>
                  </a:lnTo>
                  <a:lnTo>
                    <a:pt x="56" y="266"/>
                  </a:lnTo>
                  <a:lnTo>
                    <a:pt x="56" y="266"/>
                  </a:lnTo>
                  <a:lnTo>
                    <a:pt x="66" y="276"/>
                  </a:lnTo>
                  <a:lnTo>
                    <a:pt x="72" y="290"/>
                  </a:lnTo>
                  <a:lnTo>
                    <a:pt x="72" y="290"/>
                  </a:lnTo>
                  <a:lnTo>
                    <a:pt x="76" y="304"/>
                  </a:lnTo>
                  <a:lnTo>
                    <a:pt x="78" y="322"/>
                  </a:lnTo>
                  <a:lnTo>
                    <a:pt x="78" y="334"/>
                  </a:lnTo>
                  <a:lnTo>
                    <a:pt x="78" y="334"/>
                  </a:lnTo>
                  <a:lnTo>
                    <a:pt x="78" y="340"/>
                  </a:lnTo>
                  <a:lnTo>
                    <a:pt x="80" y="346"/>
                  </a:lnTo>
                  <a:lnTo>
                    <a:pt x="86" y="356"/>
                  </a:lnTo>
                  <a:lnTo>
                    <a:pt x="96" y="364"/>
                  </a:lnTo>
                  <a:lnTo>
                    <a:pt x="102" y="366"/>
                  </a:lnTo>
                  <a:lnTo>
                    <a:pt x="110" y="366"/>
                  </a:lnTo>
                  <a:lnTo>
                    <a:pt x="150" y="366"/>
                  </a:lnTo>
                  <a:lnTo>
                    <a:pt x="150" y="366"/>
                  </a:lnTo>
                  <a:lnTo>
                    <a:pt x="192" y="366"/>
                  </a:lnTo>
                  <a:lnTo>
                    <a:pt x="192" y="366"/>
                  </a:lnTo>
                  <a:lnTo>
                    <a:pt x="198" y="366"/>
                  </a:lnTo>
                  <a:lnTo>
                    <a:pt x="204" y="364"/>
                  </a:lnTo>
                  <a:lnTo>
                    <a:pt x="214" y="356"/>
                  </a:lnTo>
                  <a:lnTo>
                    <a:pt x="220" y="346"/>
                  </a:lnTo>
                  <a:lnTo>
                    <a:pt x="222" y="340"/>
                  </a:lnTo>
                  <a:lnTo>
                    <a:pt x="224" y="334"/>
                  </a:lnTo>
                  <a:lnTo>
                    <a:pt x="224" y="322"/>
                  </a:lnTo>
                  <a:lnTo>
                    <a:pt x="224" y="322"/>
                  </a:lnTo>
                  <a:lnTo>
                    <a:pt x="224" y="304"/>
                  </a:lnTo>
                  <a:lnTo>
                    <a:pt x="228" y="290"/>
                  </a:lnTo>
                  <a:lnTo>
                    <a:pt x="228" y="290"/>
                  </a:lnTo>
                  <a:lnTo>
                    <a:pt x="236" y="276"/>
                  </a:lnTo>
                  <a:lnTo>
                    <a:pt x="244" y="266"/>
                  </a:lnTo>
                  <a:lnTo>
                    <a:pt x="244" y="266"/>
                  </a:lnTo>
                  <a:lnTo>
                    <a:pt x="266" y="242"/>
                  </a:lnTo>
                  <a:lnTo>
                    <a:pt x="276" y="228"/>
                  </a:lnTo>
                  <a:lnTo>
                    <a:pt x="284" y="214"/>
                  </a:lnTo>
                  <a:lnTo>
                    <a:pt x="290" y="198"/>
                  </a:lnTo>
                  <a:lnTo>
                    <a:pt x="296" y="182"/>
                  </a:lnTo>
                  <a:lnTo>
                    <a:pt x="298" y="166"/>
                  </a:lnTo>
                  <a:lnTo>
                    <a:pt x="300" y="150"/>
                  </a:lnTo>
                  <a:lnTo>
                    <a:pt x="300" y="150"/>
                  </a:lnTo>
                  <a:lnTo>
                    <a:pt x="300" y="136"/>
                  </a:lnTo>
                  <a:lnTo>
                    <a:pt x="298" y="122"/>
                  </a:lnTo>
                  <a:lnTo>
                    <a:pt x="294" y="108"/>
                  </a:lnTo>
                  <a:lnTo>
                    <a:pt x="290" y="94"/>
                  </a:lnTo>
                  <a:lnTo>
                    <a:pt x="284" y="82"/>
                  </a:lnTo>
                  <a:lnTo>
                    <a:pt x="276" y="70"/>
                  </a:lnTo>
                  <a:lnTo>
                    <a:pt x="268" y="58"/>
                  </a:lnTo>
                  <a:lnTo>
                    <a:pt x="260" y="48"/>
                  </a:lnTo>
                  <a:lnTo>
                    <a:pt x="250" y="38"/>
                  </a:lnTo>
                  <a:lnTo>
                    <a:pt x="238" y="30"/>
                  </a:lnTo>
                  <a:lnTo>
                    <a:pt x="226" y="22"/>
                  </a:lnTo>
                  <a:lnTo>
                    <a:pt x="214" y="14"/>
                  </a:lnTo>
                  <a:lnTo>
                    <a:pt x="202" y="10"/>
                  </a:lnTo>
                  <a:lnTo>
                    <a:pt x="188" y="6"/>
                  </a:lnTo>
                  <a:lnTo>
                    <a:pt x="174" y="2"/>
                  </a:lnTo>
                  <a:lnTo>
                    <a:pt x="158" y="0"/>
                  </a:lnTo>
                  <a:lnTo>
                    <a:pt x="158" y="0"/>
                  </a:lnTo>
                  <a:close/>
                  <a:moveTo>
                    <a:pt x="252" y="158"/>
                  </a:moveTo>
                  <a:lnTo>
                    <a:pt x="252" y="158"/>
                  </a:lnTo>
                  <a:lnTo>
                    <a:pt x="244" y="156"/>
                  </a:lnTo>
                  <a:lnTo>
                    <a:pt x="238" y="152"/>
                  </a:lnTo>
                  <a:lnTo>
                    <a:pt x="238" y="152"/>
                  </a:lnTo>
                  <a:lnTo>
                    <a:pt x="234" y="146"/>
                  </a:lnTo>
                  <a:lnTo>
                    <a:pt x="232" y="138"/>
                  </a:lnTo>
                  <a:lnTo>
                    <a:pt x="232" y="138"/>
                  </a:lnTo>
                  <a:lnTo>
                    <a:pt x="232" y="126"/>
                  </a:lnTo>
                  <a:lnTo>
                    <a:pt x="228" y="112"/>
                  </a:lnTo>
                  <a:lnTo>
                    <a:pt x="222" y="102"/>
                  </a:lnTo>
                  <a:lnTo>
                    <a:pt x="214" y="92"/>
                  </a:lnTo>
                  <a:lnTo>
                    <a:pt x="204" y="84"/>
                  </a:lnTo>
                  <a:lnTo>
                    <a:pt x="194" y="76"/>
                  </a:lnTo>
                  <a:lnTo>
                    <a:pt x="182" y="72"/>
                  </a:lnTo>
                  <a:lnTo>
                    <a:pt x="168" y="70"/>
                  </a:lnTo>
                  <a:lnTo>
                    <a:pt x="168" y="70"/>
                  </a:lnTo>
                  <a:lnTo>
                    <a:pt x="160" y="68"/>
                  </a:lnTo>
                  <a:lnTo>
                    <a:pt x="154" y="64"/>
                  </a:lnTo>
                  <a:lnTo>
                    <a:pt x="150" y="58"/>
                  </a:lnTo>
                  <a:lnTo>
                    <a:pt x="150" y="50"/>
                  </a:lnTo>
                  <a:lnTo>
                    <a:pt x="150" y="50"/>
                  </a:lnTo>
                  <a:lnTo>
                    <a:pt x="152" y="42"/>
                  </a:lnTo>
                  <a:lnTo>
                    <a:pt x="156" y="38"/>
                  </a:lnTo>
                  <a:lnTo>
                    <a:pt x="162" y="34"/>
                  </a:lnTo>
                  <a:lnTo>
                    <a:pt x="170" y="32"/>
                  </a:lnTo>
                  <a:lnTo>
                    <a:pt x="170" y="32"/>
                  </a:lnTo>
                  <a:lnTo>
                    <a:pt x="190" y="36"/>
                  </a:lnTo>
                  <a:lnTo>
                    <a:pt x="210" y="42"/>
                  </a:lnTo>
                  <a:lnTo>
                    <a:pt x="226" y="52"/>
                  </a:lnTo>
                  <a:lnTo>
                    <a:pt x="242" y="66"/>
                  </a:lnTo>
                  <a:lnTo>
                    <a:pt x="254" y="80"/>
                  </a:lnTo>
                  <a:lnTo>
                    <a:pt x="262" y="98"/>
                  </a:lnTo>
                  <a:lnTo>
                    <a:pt x="268" y="118"/>
                  </a:lnTo>
                  <a:lnTo>
                    <a:pt x="270" y="138"/>
                  </a:lnTo>
                  <a:lnTo>
                    <a:pt x="270" y="138"/>
                  </a:lnTo>
                  <a:lnTo>
                    <a:pt x="270" y="146"/>
                  </a:lnTo>
                  <a:lnTo>
                    <a:pt x="266" y="152"/>
                  </a:lnTo>
                  <a:lnTo>
                    <a:pt x="266" y="152"/>
                  </a:lnTo>
                  <a:lnTo>
                    <a:pt x="260" y="156"/>
                  </a:lnTo>
                  <a:lnTo>
                    <a:pt x="252" y="158"/>
                  </a:lnTo>
                  <a:lnTo>
                    <a:pt x="252" y="15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u="sng"/>
            </a:p>
          </p:txBody>
        </p:sp>
        <p:sp>
          <p:nvSpPr>
            <p:cNvPr id="22" name="Rectangle 50"/>
            <p:cNvSpPr>
              <a:spLocks noChangeArrowheads="1"/>
            </p:cNvSpPr>
            <p:nvPr/>
          </p:nvSpPr>
          <p:spPr bwMode="auto">
            <a:xfrm>
              <a:off x="1838325" y="1609725"/>
              <a:ext cx="234950" cy="11430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u="sng"/>
            </a:p>
          </p:txBody>
        </p:sp>
        <p:sp>
          <p:nvSpPr>
            <p:cNvPr id="23" name="Rectangle 51"/>
            <p:cNvSpPr>
              <a:spLocks noChangeArrowheads="1"/>
            </p:cNvSpPr>
            <p:nvPr/>
          </p:nvSpPr>
          <p:spPr bwMode="auto">
            <a:xfrm>
              <a:off x="1838325" y="1765300"/>
              <a:ext cx="234950" cy="5080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u="sng"/>
            </a:p>
          </p:txBody>
        </p:sp>
        <p:sp>
          <p:nvSpPr>
            <p:cNvPr id="24" name="Freeform 52"/>
            <p:cNvSpPr>
              <a:spLocks/>
            </p:cNvSpPr>
            <p:nvPr/>
          </p:nvSpPr>
          <p:spPr bwMode="auto">
            <a:xfrm>
              <a:off x="1927225" y="911225"/>
              <a:ext cx="53975" cy="180975"/>
            </a:xfrm>
            <a:custGeom>
              <a:avLst/>
              <a:gdLst/>
              <a:ahLst/>
              <a:cxnLst>
                <a:cxn ang="0">
                  <a:pos x="34" y="112"/>
                </a:cxn>
                <a:cxn ang="0">
                  <a:pos x="4" y="114"/>
                </a:cxn>
                <a:cxn ang="0">
                  <a:pos x="0" y="0"/>
                </a:cxn>
                <a:cxn ang="0">
                  <a:pos x="28" y="0"/>
                </a:cxn>
                <a:cxn ang="0">
                  <a:pos x="34" y="112"/>
                </a:cxn>
              </a:cxnLst>
              <a:rect l="0" t="0" r="r" b="b"/>
              <a:pathLst>
                <a:path w="34" h="114">
                  <a:moveTo>
                    <a:pt x="34" y="112"/>
                  </a:moveTo>
                  <a:lnTo>
                    <a:pt x="4" y="114"/>
                  </a:lnTo>
                  <a:lnTo>
                    <a:pt x="0" y="0"/>
                  </a:lnTo>
                  <a:lnTo>
                    <a:pt x="28" y="0"/>
                  </a:lnTo>
                  <a:lnTo>
                    <a:pt x="34" y="11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u="sng"/>
            </a:p>
          </p:txBody>
        </p:sp>
        <p:sp>
          <p:nvSpPr>
            <p:cNvPr id="25" name="Freeform 53"/>
            <p:cNvSpPr>
              <a:spLocks/>
            </p:cNvSpPr>
            <p:nvPr/>
          </p:nvSpPr>
          <p:spPr bwMode="auto">
            <a:xfrm>
              <a:off x="1698625" y="962025"/>
              <a:ext cx="130175" cy="177800"/>
            </a:xfrm>
            <a:custGeom>
              <a:avLst/>
              <a:gdLst/>
              <a:ahLst/>
              <a:cxnLst>
                <a:cxn ang="0">
                  <a:pos x="58" y="112"/>
                </a:cxn>
                <a:cxn ang="0">
                  <a:pos x="0" y="14"/>
                </a:cxn>
                <a:cxn ang="0">
                  <a:pos x="26" y="0"/>
                </a:cxn>
                <a:cxn ang="0">
                  <a:pos x="82" y="98"/>
                </a:cxn>
                <a:cxn ang="0">
                  <a:pos x="58" y="112"/>
                </a:cxn>
              </a:cxnLst>
              <a:rect l="0" t="0" r="r" b="b"/>
              <a:pathLst>
                <a:path w="82" h="112">
                  <a:moveTo>
                    <a:pt x="58" y="112"/>
                  </a:moveTo>
                  <a:lnTo>
                    <a:pt x="0" y="14"/>
                  </a:lnTo>
                  <a:lnTo>
                    <a:pt x="26" y="0"/>
                  </a:lnTo>
                  <a:lnTo>
                    <a:pt x="82" y="98"/>
                  </a:lnTo>
                  <a:lnTo>
                    <a:pt x="58" y="11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u="sng"/>
            </a:p>
          </p:txBody>
        </p:sp>
        <p:sp>
          <p:nvSpPr>
            <p:cNvPr id="26" name="Freeform 54"/>
            <p:cNvSpPr>
              <a:spLocks/>
            </p:cNvSpPr>
            <p:nvPr/>
          </p:nvSpPr>
          <p:spPr bwMode="auto">
            <a:xfrm>
              <a:off x="1536700" y="1123950"/>
              <a:ext cx="180975" cy="130175"/>
            </a:xfrm>
            <a:custGeom>
              <a:avLst/>
              <a:gdLst/>
              <a:ahLst/>
              <a:cxnLst>
                <a:cxn ang="0">
                  <a:pos x="14" y="0"/>
                </a:cxn>
                <a:cxn ang="0">
                  <a:pos x="114" y="58"/>
                </a:cxn>
                <a:cxn ang="0">
                  <a:pos x="98" y="82"/>
                </a:cxn>
                <a:cxn ang="0">
                  <a:pos x="0" y="26"/>
                </a:cxn>
                <a:cxn ang="0">
                  <a:pos x="14" y="0"/>
                </a:cxn>
              </a:cxnLst>
              <a:rect l="0" t="0" r="r" b="b"/>
              <a:pathLst>
                <a:path w="114" h="82">
                  <a:moveTo>
                    <a:pt x="14" y="0"/>
                  </a:moveTo>
                  <a:lnTo>
                    <a:pt x="114" y="58"/>
                  </a:lnTo>
                  <a:lnTo>
                    <a:pt x="98" y="82"/>
                  </a:lnTo>
                  <a:lnTo>
                    <a:pt x="0" y="26"/>
                  </a:lnTo>
                  <a:lnTo>
                    <a:pt x="14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u="sng"/>
            </a:p>
          </p:txBody>
        </p:sp>
        <p:sp>
          <p:nvSpPr>
            <p:cNvPr id="27" name="Freeform 55"/>
            <p:cNvSpPr>
              <a:spLocks/>
            </p:cNvSpPr>
            <p:nvPr/>
          </p:nvSpPr>
          <p:spPr bwMode="auto">
            <a:xfrm>
              <a:off x="2190750" y="1123950"/>
              <a:ext cx="177800" cy="130175"/>
            </a:xfrm>
            <a:custGeom>
              <a:avLst/>
              <a:gdLst/>
              <a:ahLst/>
              <a:cxnLst>
                <a:cxn ang="0">
                  <a:pos x="98" y="0"/>
                </a:cxn>
                <a:cxn ang="0">
                  <a:pos x="0" y="58"/>
                </a:cxn>
                <a:cxn ang="0">
                  <a:pos x="14" y="82"/>
                </a:cxn>
                <a:cxn ang="0">
                  <a:pos x="112" y="26"/>
                </a:cxn>
                <a:cxn ang="0">
                  <a:pos x="98" y="0"/>
                </a:cxn>
              </a:cxnLst>
              <a:rect l="0" t="0" r="r" b="b"/>
              <a:pathLst>
                <a:path w="112" h="82">
                  <a:moveTo>
                    <a:pt x="98" y="0"/>
                  </a:moveTo>
                  <a:lnTo>
                    <a:pt x="0" y="58"/>
                  </a:lnTo>
                  <a:lnTo>
                    <a:pt x="14" y="82"/>
                  </a:lnTo>
                  <a:lnTo>
                    <a:pt x="112" y="26"/>
                  </a:lnTo>
                  <a:lnTo>
                    <a:pt x="98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u="sng"/>
            </a:p>
          </p:txBody>
        </p:sp>
        <p:sp>
          <p:nvSpPr>
            <p:cNvPr id="28" name="Freeform 56"/>
            <p:cNvSpPr>
              <a:spLocks/>
            </p:cNvSpPr>
            <p:nvPr/>
          </p:nvSpPr>
          <p:spPr bwMode="auto">
            <a:xfrm>
              <a:off x="2076450" y="962025"/>
              <a:ext cx="130175" cy="177800"/>
            </a:xfrm>
            <a:custGeom>
              <a:avLst/>
              <a:gdLst/>
              <a:ahLst/>
              <a:cxnLst>
                <a:cxn ang="0">
                  <a:pos x="26" y="112"/>
                </a:cxn>
                <a:cxn ang="0">
                  <a:pos x="0" y="98"/>
                </a:cxn>
                <a:cxn ang="0">
                  <a:pos x="58" y="0"/>
                </a:cxn>
                <a:cxn ang="0">
                  <a:pos x="82" y="14"/>
                </a:cxn>
                <a:cxn ang="0">
                  <a:pos x="26" y="112"/>
                </a:cxn>
              </a:cxnLst>
              <a:rect l="0" t="0" r="r" b="b"/>
              <a:pathLst>
                <a:path w="82" h="112">
                  <a:moveTo>
                    <a:pt x="26" y="112"/>
                  </a:moveTo>
                  <a:lnTo>
                    <a:pt x="0" y="98"/>
                  </a:lnTo>
                  <a:lnTo>
                    <a:pt x="58" y="0"/>
                  </a:lnTo>
                  <a:lnTo>
                    <a:pt x="82" y="14"/>
                  </a:lnTo>
                  <a:lnTo>
                    <a:pt x="26" y="11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u="sng"/>
            </a:p>
          </p:txBody>
        </p:sp>
      </p:grpSp>
      <p:sp>
        <p:nvSpPr>
          <p:cNvPr id="31" name="矩形 30"/>
          <p:cNvSpPr/>
          <p:nvPr/>
        </p:nvSpPr>
        <p:spPr>
          <a:xfrm>
            <a:off x="5712618" y="1836689"/>
            <a:ext cx="5461276" cy="52322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defTabSz="609570"/>
            <a:r>
              <a:rPr lang="en-US" altLang="zh-C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微软雅黑" charset="0"/>
                <a:cs typeface="Arial" panose="020B0604020202020204" pitchFamily="34" charset="0"/>
              </a:rPr>
              <a:t>Ship Type Recognition</a:t>
            </a:r>
            <a:endParaRPr lang="zh-CN" alt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微软雅黑" charset="0"/>
              <a:cs typeface="Arial" panose="020B0604020202020204" pitchFamily="34" charset="0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5712618" y="4851374"/>
            <a:ext cx="546127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570"/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微软雅黑" charset="0"/>
                <a:cs typeface="Arial" panose="020B0604020202020204" pitchFamily="34" charset="0"/>
              </a:rPr>
              <a:t>Advanced User-friendly Engineering</a:t>
            </a:r>
            <a:endParaRPr lang="zh-CN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微软雅黑" charset="0"/>
              <a:cs typeface="Arial" panose="020B0604020202020204" pitchFamily="34" charset="0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6028489" y="3236925"/>
            <a:ext cx="546127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570"/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微软雅黑" charset="0"/>
                <a:cs typeface="Arial" panose="020B0604020202020204" pitchFamily="34" charset="0"/>
              </a:rPr>
              <a:t>Combination of </a:t>
            </a:r>
          </a:p>
          <a:p>
            <a:pPr defTabSz="609570"/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微软雅黑" charset="0"/>
                <a:cs typeface="Arial" panose="020B0604020202020204" pitchFamily="34" charset="0"/>
              </a:rPr>
              <a:t>Multiple Remote Sensing Approaches</a:t>
            </a:r>
            <a:endParaRPr lang="zh-CN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微软雅黑" charset="0"/>
              <a:cs typeface="Arial" panose="020B0604020202020204" pitchFamily="34" charset="0"/>
            </a:endParaRPr>
          </a:p>
        </p:txBody>
      </p:sp>
      <p:sp>
        <p:nvSpPr>
          <p:cNvPr id="33" name="标题 1">
            <a:extLst>
              <a:ext uri="{FF2B5EF4-FFF2-40B4-BE49-F238E27FC236}">
                <a16:creationId xmlns:a16="http://schemas.microsoft.com/office/drawing/2014/main" id="{24E5010D-C2AA-422F-9AE3-988DEB7A46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Further Work</a:t>
            </a:r>
            <a:endParaRPr lang="zh-CN" altLang="en-US" dirty="0"/>
          </a:p>
        </p:txBody>
      </p:sp>
      <p:grpSp>
        <p:nvGrpSpPr>
          <p:cNvPr id="36" name="组 42">
            <a:extLst>
              <a:ext uri="{FF2B5EF4-FFF2-40B4-BE49-F238E27FC236}">
                <a16:creationId xmlns:a16="http://schemas.microsoft.com/office/drawing/2014/main" id="{5F77CD6B-8BFF-46E6-AEE5-28D8D70ECF4B}"/>
              </a:ext>
            </a:extLst>
          </p:cNvPr>
          <p:cNvGrpSpPr/>
          <p:nvPr/>
        </p:nvGrpSpPr>
        <p:grpSpPr>
          <a:xfrm>
            <a:off x="4575522" y="1703190"/>
            <a:ext cx="639629" cy="766579"/>
            <a:chOff x="1536700" y="911225"/>
            <a:chExt cx="831850" cy="996950"/>
          </a:xfrm>
          <a:solidFill>
            <a:srgbClr val="3D4762"/>
          </a:solidFill>
        </p:grpSpPr>
        <p:sp>
          <p:nvSpPr>
            <p:cNvPr id="37" name="Freeform 47">
              <a:extLst>
                <a:ext uri="{FF2B5EF4-FFF2-40B4-BE49-F238E27FC236}">
                  <a16:creationId xmlns:a16="http://schemas.microsoft.com/office/drawing/2014/main" id="{014E4101-D316-435D-B722-8B0598584882}"/>
                </a:ext>
              </a:extLst>
            </p:cNvPr>
            <p:cNvSpPr>
              <a:spLocks/>
            </p:cNvSpPr>
            <p:nvPr/>
          </p:nvSpPr>
          <p:spPr bwMode="auto">
            <a:xfrm>
              <a:off x="1838325" y="1765300"/>
              <a:ext cx="234950" cy="50800"/>
            </a:xfrm>
            <a:custGeom>
              <a:avLst/>
              <a:gdLst/>
              <a:ahLst/>
              <a:cxnLst>
                <a:cxn ang="0">
                  <a:pos x="132" y="0"/>
                </a:cxn>
                <a:cxn ang="0">
                  <a:pos x="16" y="0"/>
                </a:cxn>
                <a:cxn ang="0">
                  <a:pos x="16" y="0"/>
                </a:cxn>
                <a:cxn ang="0">
                  <a:pos x="8" y="2"/>
                </a:cxn>
                <a:cxn ang="0">
                  <a:pos x="4" y="6"/>
                </a:cxn>
                <a:cxn ang="0">
                  <a:pos x="0" y="10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0" y="22"/>
                </a:cxn>
                <a:cxn ang="0">
                  <a:pos x="4" y="28"/>
                </a:cxn>
                <a:cxn ang="0">
                  <a:pos x="8" y="32"/>
                </a:cxn>
                <a:cxn ang="0">
                  <a:pos x="16" y="32"/>
                </a:cxn>
                <a:cxn ang="0">
                  <a:pos x="132" y="32"/>
                </a:cxn>
                <a:cxn ang="0">
                  <a:pos x="132" y="32"/>
                </a:cxn>
                <a:cxn ang="0">
                  <a:pos x="138" y="32"/>
                </a:cxn>
                <a:cxn ang="0">
                  <a:pos x="142" y="28"/>
                </a:cxn>
                <a:cxn ang="0">
                  <a:pos x="146" y="22"/>
                </a:cxn>
                <a:cxn ang="0">
                  <a:pos x="148" y="16"/>
                </a:cxn>
                <a:cxn ang="0">
                  <a:pos x="148" y="16"/>
                </a:cxn>
                <a:cxn ang="0">
                  <a:pos x="146" y="10"/>
                </a:cxn>
                <a:cxn ang="0">
                  <a:pos x="142" y="6"/>
                </a:cxn>
                <a:cxn ang="0">
                  <a:pos x="138" y="2"/>
                </a:cxn>
                <a:cxn ang="0">
                  <a:pos x="132" y="0"/>
                </a:cxn>
                <a:cxn ang="0">
                  <a:pos x="132" y="0"/>
                </a:cxn>
              </a:cxnLst>
              <a:rect l="0" t="0" r="r" b="b"/>
              <a:pathLst>
                <a:path w="148" h="32">
                  <a:moveTo>
                    <a:pt x="132" y="0"/>
                  </a:moveTo>
                  <a:lnTo>
                    <a:pt x="16" y="0"/>
                  </a:lnTo>
                  <a:lnTo>
                    <a:pt x="16" y="0"/>
                  </a:lnTo>
                  <a:lnTo>
                    <a:pt x="8" y="2"/>
                  </a:lnTo>
                  <a:lnTo>
                    <a:pt x="4" y="6"/>
                  </a:lnTo>
                  <a:lnTo>
                    <a:pt x="0" y="10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22"/>
                  </a:lnTo>
                  <a:lnTo>
                    <a:pt x="4" y="28"/>
                  </a:lnTo>
                  <a:lnTo>
                    <a:pt x="8" y="32"/>
                  </a:lnTo>
                  <a:lnTo>
                    <a:pt x="16" y="32"/>
                  </a:lnTo>
                  <a:lnTo>
                    <a:pt x="132" y="32"/>
                  </a:lnTo>
                  <a:lnTo>
                    <a:pt x="132" y="32"/>
                  </a:lnTo>
                  <a:lnTo>
                    <a:pt x="138" y="32"/>
                  </a:lnTo>
                  <a:lnTo>
                    <a:pt x="142" y="28"/>
                  </a:lnTo>
                  <a:lnTo>
                    <a:pt x="146" y="22"/>
                  </a:lnTo>
                  <a:lnTo>
                    <a:pt x="148" y="16"/>
                  </a:lnTo>
                  <a:lnTo>
                    <a:pt x="148" y="16"/>
                  </a:lnTo>
                  <a:lnTo>
                    <a:pt x="146" y="10"/>
                  </a:lnTo>
                  <a:lnTo>
                    <a:pt x="142" y="6"/>
                  </a:lnTo>
                  <a:lnTo>
                    <a:pt x="138" y="2"/>
                  </a:lnTo>
                  <a:lnTo>
                    <a:pt x="132" y="0"/>
                  </a:lnTo>
                  <a:lnTo>
                    <a:pt x="132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u="sng"/>
            </a:p>
          </p:txBody>
        </p:sp>
        <p:sp>
          <p:nvSpPr>
            <p:cNvPr id="38" name="Freeform 48">
              <a:extLst>
                <a:ext uri="{FF2B5EF4-FFF2-40B4-BE49-F238E27FC236}">
                  <a16:creationId xmlns:a16="http://schemas.microsoft.com/office/drawing/2014/main" id="{3DA5B4E5-4D86-4986-B16B-2F4C6C71199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38325" y="1857375"/>
              <a:ext cx="234950" cy="50800"/>
            </a:xfrm>
            <a:custGeom>
              <a:avLst/>
              <a:gdLst/>
              <a:ahLst/>
              <a:cxnLst>
                <a:cxn ang="0">
                  <a:pos x="132" y="0"/>
                </a:cxn>
                <a:cxn ang="0">
                  <a:pos x="16" y="0"/>
                </a:cxn>
                <a:cxn ang="0">
                  <a:pos x="16" y="0"/>
                </a:cxn>
                <a:cxn ang="0">
                  <a:pos x="8" y="2"/>
                </a:cxn>
                <a:cxn ang="0">
                  <a:pos x="4" y="4"/>
                </a:cxn>
                <a:cxn ang="0">
                  <a:pos x="0" y="10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0" y="22"/>
                </a:cxn>
                <a:cxn ang="0">
                  <a:pos x="4" y="28"/>
                </a:cxn>
                <a:cxn ang="0">
                  <a:pos x="8" y="30"/>
                </a:cxn>
                <a:cxn ang="0">
                  <a:pos x="16" y="32"/>
                </a:cxn>
                <a:cxn ang="0">
                  <a:pos x="132" y="32"/>
                </a:cxn>
                <a:cxn ang="0">
                  <a:pos x="132" y="32"/>
                </a:cxn>
                <a:cxn ang="0">
                  <a:pos x="138" y="30"/>
                </a:cxn>
                <a:cxn ang="0">
                  <a:pos x="142" y="28"/>
                </a:cxn>
                <a:cxn ang="0">
                  <a:pos x="146" y="22"/>
                </a:cxn>
                <a:cxn ang="0">
                  <a:pos x="148" y="16"/>
                </a:cxn>
                <a:cxn ang="0">
                  <a:pos x="148" y="16"/>
                </a:cxn>
                <a:cxn ang="0">
                  <a:pos x="146" y="10"/>
                </a:cxn>
                <a:cxn ang="0">
                  <a:pos x="142" y="4"/>
                </a:cxn>
                <a:cxn ang="0">
                  <a:pos x="138" y="2"/>
                </a:cxn>
                <a:cxn ang="0">
                  <a:pos x="132" y="0"/>
                </a:cxn>
                <a:cxn ang="0">
                  <a:pos x="132" y="0"/>
                </a:cxn>
              </a:cxnLst>
              <a:rect l="0" t="0" r="r" b="b"/>
              <a:pathLst>
                <a:path w="148" h="32">
                  <a:moveTo>
                    <a:pt x="132" y="0"/>
                  </a:moveTo>
                  <a:lnTo>
                    <a:pt x="16" y="0"/>
                  </a:lnTo>
                  <a:lnTo>
                    <a:pt x="16" y="0"/>
                  </a:lnTo>
                  <a:lnTo>
                    <a:pt x="8" y="2"/>
                  </a:lnTo>
                  <a:lnTo>
                    <a:pt x="4" y="4"/>
                  </a:lnTo>
                  <a:lnTo>
                    <a:pt x="0" y="10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22"/>
                  </a:lnTo>
                  <a:lnTo>
                    <a:pt x="4" y="28"/>
                  </a:lnTo>
                  <a:lnTo>
                    <a:pt x="8" y="30"/>
                  </a:lnTo>
                  <a:lnTo>
                    <a:pt x="16" y="32"/>
                  </a:lnTo>
                  <a:lnTo>
                    <a:pt x="132" y="32"/>
                  </a:lnTo>
                  <a:lnTo>
                    <a:pt x="132" y="32"/>
                  </a:lnTo>
                  <a:lnTo>
                    <a:pt x="138" y="30"/>
                  </a:lnTo>
                  <a:lnTo>
                    <a:pt x="142" y="28"/>
                  </a:lnTo>
                  <a:lnTo>
                    <a:pt x="146" y="22"/>
                  </a:lnTo>
                  <a:lnTo>
                    <a:pt x="148" y="16"/>
                  </a:lnTo>
                  <a:lnTo>
                    <a:pt x="148" y="16"/>
                  </a:lnTo>
                  <a:lnTo>
                    <a:pt x="146" y="10"/>
                  </a:lnTo>
                  <a:lnTo>
                    <a:pt x="142" y="4"/>
                  </a:lnTo>
                  <a:lnTo>
                    <a:pt x="138" y="2"/>
                  </a:lnTo>
                  <a:lnTo>
                    <a:pt x="132" y="0"/>
                  </a:lnTo>
                  <a:lnTo>
                    <a:pt x="132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u="sng"/>
            </a:p>
          </p:txBody>
        </p:sp>
        <p:sp>
          <p:nvSpPr>
            <p:cNvPr id="39" name="Freeform 49">
              <a:extLst>
                <a:ext uri="{FF2B5EF4-FFF2-40B4-BE49-F238E27FC236}">
                  <a16:creationId xmlns:a16="http://schemas.microsoft.com/office/drawing/2014/main" id="{B7EE86D2-D330-4BB5-86FF-BB8FDC243FD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14500" y="1143000"/>
              <a:ext cx="476250" cy="581025"/>
            </a:xfrm>
            <a:custGeom>
              <a:avLst/>
              <a:gdLst/>
              <a:ahLst/>
              <a:cxnLst>
                <a:cxn ang="0">
                  <a:pos x="150" y="0"/>
                </a:cxn>
                <a:cxn ang="0">
                  <a:pos x="142" y="0"/>
                </a:cxn>
                <a:cxn ang="0">
                  <a:pos x="100" y="10"/>
                </a:cxn>
                <a:cxn ang="0">
                  <a:pos x="62" y="28"/>
                </a:cxn>
                <a:cxn ang="0">
                  <a:pos x="32" y="58"/>
                </a:cxn>
                <a:cxn ang="0">
                  <a:pos x="12" y="94"/>
                </a:cxn>
                <a:cxn ang="0">
                  <a:pos x="2" y="136"/>
                </a:cxn>
                <a:cxn ang="0">
                  <a:pos x="2" y="166"/>
                </a:cxn>
                <a:cxn ang="0">
                  <a:pos x="16" y="214"/>
                </a:cxn>
                <a:cxn ang="0">
                  <a:pos x="56" y="266"/>
                </a:cxn>
                <a:cxn ang="0">
                  <a:pos x="72" y="290"/>
                </a:cxn>
                <a:cxn ang="0">
                  <a:pos x="78" y="322"/>
                </a:cxn>
                <a:cxn ang="0">
                  <a:pos x="78" y="340"/>
                </a:cxn>
                <a:cxn ang="0">
                  <a:pos x="96" y="364"/>
                </a:cxn>
                <a:cxn ang="0">
                  <a:pos x="150" y="366"/>
                </a:cxn>
                <a:cxn ang="0">
                  <a:pos x="192" y="366"/>
                </a:cxn>
                <a:cxn ang="0">
                  <a:pos x="214" y="356"/>
                </a:cxn>
                <a:cxn ang="0">
                  <a:pos x="224" y="334"/>
                </a:cxn>
                <a:cxn ang="0">
                  <a:pos x="224" y="304"/>
                </a:cxn>
                <a:cxn ang="0">
                  <a:pos x="236" y="276"/>
                </a:cxn>
                <a:cxn ang="0">
                  <a:pos x="266" y="242"/>
                </a:cxn>
                <a:cxn ang="0">
                  <a:pos x="290" y="198"/>
                </a:cxn>
                <a:cxn ang="0">
                  <a:pos x="300" y="150"/>
                </a:cxn>
                <a:cxn ang="0">
                  <a:pos x="298" y="122"/>
                </a:cxn>
                <a:cxn ang="0">
                  <a:pos x="284" y="82"/>
                </a:cxn>
                <a:cxn ang="0">
                  <a:pos x="260" y="48"/>
                </a:cxn>
                <a:cxn ang="0">
                  <a:pos x="226" y="22"/>
                </a:cxn>
                <a:cxn ang="0">
                  <a:pos x="188" y="6"/>
                </a:cxn>
                <a:cxn ang="0">
                  <a:pos x="158" y="0"/>
                </a:cxn>
                <a:cxn ang="0">
                  <a:pos x="244" y="156"/>
                </a:cxn>
                <a:cxn ang="0">
                  <a:pos x="234" y="146"/>
                </a:cxn>
                <a:cxn ang="0">
                  <a:pos x="232" y="126"/>
                </a:cxn>
                <a:cxn ang="0">
                  <a:pos x="214" y="92"/>
                </a:cxn>
                <a:cxn ang="0">
                  <a:pos x="182" y="72"/>
                </a:cxn>
                <a:cxn ang="0">
                  <a:pos x="160" y="68"/>
                </a:cxn>
                <a:cxn ang="0">
                  <a:pos x="150" y="50"/>
                </a:cxn>
                <a:cxn ang="0">
                  <a:pos x="156" y="38"/>
                </a:cxn>
                <a:cxn ang="0">
                  <a:pos x="170" y="32"/>
                </a:cxn>
                <a:cxn ang="0">
                  <a:pos x="226" y="52"/>
                </a:cxn>
                <a:cxn ang="0">
                  <a:pos x="262" y="98"/>
                </a:cxn>
                <a:cxn ang="0">
                  <a:pos x="270" y="138"/>
                </a:cxn>
                <a:cxn ang="0">
                  <a:pos x="266" y="152"/>
                </a:cxn>
                <a:cxn ang="0">
                  <a:pos x="252" y="158"/>
                </a:cxn>
              </a:cxnLst>
              <a:rect l="0" t="0" r="r" b="b"/>
              <a:pathLst>
                <a:path w="300" h="366">
                  <a:moveTo>
                    <a:pt x="158" y="0"/>
                  </a:moveTo>
                  <a:lnTo>
                    <a:pt x="158" y="0"/>
                  </a:lnTo>
                  <a:lnTo>
                    <a:pt x="150" y="0"/>
                  </a:lnTo>
                  <a:lnTo>
                    <a:pt x="150" y="0"/>
                  </a:lnTo>
                  <a:lnTo>
                    <a:pt x="142" y="0"/>
                  </a:lnTo>
                  <a:lnTo>
                    <a:pt x="142" y="0"/>
                  </a:lnTo>
                  <a:lnTo>
                    <a:pt x="128" y="2"/>
                  </a:lnTo>
                  <a:lnTo>
                    <a:pt x="114" y="6"/>
                  </a:lnTo>
                  <a:lnTo>
                    <a:pt x="100" y="10"/>
                  </a:lnTo>
                  <a:lnTo>
                    <a:pt x="88" y="14"/>
                  </a:lnTo>
                  <a:lnTo>
                    <a:pt x="74" y="22"/>
                  </a:lnTo>
                  <a:lnTo>
                    <a:pt x="62" y="28"/>
                  </a:lnTo>
                  <a:lnTo>
                    <a:pt x="52" y="38"/>
                  </a:lnTo>
                  <a:lnTo>
                    <a:pt x="42" y="48"/>
                  </a:lnTo>
                  <a:lnTo>
                    <a:pt x="32" y="58"/>
                  </a:lnTo>
                  <a:lnTo>
                    <a:pt x="24" y="68"/>
                  </a:lnTo>
                  <a:lnTo>
                    <a:pt x="18" y="82"/>
                  </a:lnTo>
                  <a:lnTo>
                    <a:pt x="12" y="94"/>
                  </a:lnTo>
                  <a:lnTo>
                    <a:pt x="6" y="108"/>
                  </a:lnTo>
                  <a:lnTo>
                    <a:pt x="4" y="122"/>
                  </a:lnTo>
                  <a:lnTo>
                    <a:pt x="2" y="136"/>
                  </a:lnTo>
                  <a:lnTo>
                    <a:pt x="0" y="150"/>
                  </a:lnTo>
                  <a:lnTo>
                    <a:pt x="0" y="150"/>
                  </a:lnTo>
                  <a:lnTo>
                    <a:pt x="2" y="166"/>
                  </a:lnTo>
                  <a:lnTo>
                    <a:pt x="4" y="182"/>
                  </a:lnTo>
                  <a:lnTo>
                    <a:pt x="10" y="198"/>
                  </a:lnTo>
                  <a:lnTo>
                    <a:pt x="16" y="214"/>
                  </a:lnTo>
                  <a:lnTo>
                    <a:pt x="26" y="228"/>
                  </a:lnTo>
                  <a:lnTo>
                    <a:pt x="34" y="242"/>
                  </a:lnTo>
                  <a:lnTo>
                    <a:pt x="56" y="266"/>
                  </a:lnTo>
                  <a:lnTo>
                    <a:pt x="56" y="266"/>
                  </a:lnTo>
                  <a:lnTo>
                    <a:pt x="66" y="276"/>
                  </a:lnTo>
                  <a:lnTo>
                    <a:pt x="72" y="290"/>
                  </a:lnTo>
                  <a:lnTo>
                    <a:pt x="72" y="290"/>
                  </a:lnTo>
                  <a:lnTo>
                    <a:pt x="76" y="304"/>
                  </a:lnTo>
                  <a:lnTo>
                    <a:pt x="78" y="322"/>
                  </a:lnTo>
                  <a:lnTo>
                    <a:pt x="78" y="334"/>
                  </a:lnTo>
                  <a:lnTo>
                    <a:pt x="78" y="334"/>
                  </a:lnTo>
                  <a:lnTo>
                    <a:pt x="78" y="340"/>
                  </a:lnTo>
                  <a:lnTo>
                    <a:pt x="80" y="346"/>
                  </a:lnTo>
                  <a:lnTo>
                    <a:pt x="86" y="356"/>
                  </a:lnTo>
                  <a:lnTo>
                    <a:pt x="96" y="364"/>
                  </a:lnTo>
                  <a:lnTo>
                    <a:pt x="102" y="366"/>
                  </a:lnTo>
                  <a:lnTo>
                    <a:pt x="110" y="366"/>
                  </a:lnTo>
                  <a:lnTo>
                    <a:pt x="150" y="366"/>
                  </a:lnTo>
                  <a:lnTo>
                    <a:pt x="150" y="366"/>
                  </a:lnTo>
                  <a:lnTo>
                    <a:pt x="192" y="366"/>
                  </a:lnTo>
                  <a:lnTo>
                    <a:pt x="192" y="366"/>
                  </a:lnTo>
                  <a:lnTo>
                    <a:pt x="198" y="366"/>
                  </a:lnTo>
                  <a:lnTo>
                    <a:pt x="204" y="364"/>
                  </a:lnTo>
                  <a:lnTo>
                    <a:pt x="214" y="356"/>
                  </a:lnTo>
                  <a:lnTo>
                    <a:pt x="220" y="346"/>
                  </a:lnTo>
                  <a:lnTo>
                    <a:pt x="222" y="340"/>
                  </a:lnTo>
                  <a:lnTo>
                    <a:pt x="224" y="334"/>
                  </a:lnTo>
                  <a:lnTo>
                    <a:pt x="224" y="322"/>
                  </a:lnTo>
                  <a:lnTo>
                    <a:pt x="224" y="322"/>
                  </a:lnTo>
                  <a:lnTo>
                    <a:pt x="224" y="304"/>
                  </a:lnTo>
                  <a:lnTo>
                    <a:pt x="228" y="290"/>
                  </a:lnTo>
                  <a:lnTo>
                    <a:pt x="228" y="290"/>
                  </a:lnTo>
                  <a:lnTo>
                    <a:pt x="236" y="276"/>
                  </a:lnTo>
                  <a:lnTo>
                    <a:pt x="244" y="266"/>
                  </a:lnTo>
                  <a:lnTo>
                    <a:pt x="244" y="266"/>
                  </a:lnTo>
                  <a:lnTo>
                    <a:pt x="266" y="242"/>
                  </a:lnTo>
                  <a:lnTo>
                    <a:pt x="276" y="228"/>
                  </a:lnTo>
                  <a:lnTo>
                    <a:pt x="284" y="214"/>
                  </a:lnTo>
                  <a:lnTo>
                    <a:pt x="290" y="198"/>
                  </a:lnTo>
                  <a:lnTo>
                    <a:pt x="296" y="182"/>
                  </a:lnTo>
                  <a:lnTo>
                    <a:pt x="298" y="166"/>
                  </a:lnTo>
                  <a:lnTo>
                    <a:pt x="300" y="150"/>
                  </a:lnTo>
                  <a:lnTo>
                    <a:pt x="300" y="150"/>
                  </a:lnTo>
                  <a:lnTo>
                    <a:pt x="300" y="136"/>
                  </a:lnTo>
                  <a:lnTo>
                    <a:pt x="298" y="122"/>
                  </a:lnTo>
                  <a:lnTo>
                    <a:pt x="294" y="108"/>
                  </a:lnTo>
                  <a:lnTo>
                    <a:pt x="290" y="94"/>
                  </a:lnTo>
                  <a:lnTo>
                    <a:pt x="284" y="82"/>
                  </a:lnTo>
                  <a:lnTo>
                    <a:pt x="276" y="70"/>
                  </a:lnTo>
                  <a:lnTo>
                    <a:pt x="268" y="58"/>
                  </a:lnTo>
                  <a:lnTo>
                    <a:pt x="260" y="48"/>
                  </a:lnTo>
                  <a:lnTo>
                    <a:pt x="250" y="38"/>
                  </a:lnTo>
                  <a:lnTo>
                    <a:pt x="238" y="30"/>
                  </a:lnTo>
                  <a:lnTo>
                    <a:pt x="226" y="22"/>
                  </a:lnTo>
                  <a:lnTo>
                    <a:pt x="214" y="14"/>
                  </a:lnTo>
                  <a:lnTo>
                    <a:pt x="202" y="10"/>
                  </a:lnTo>
                  <a:lnTo>
                    <a:pt x="188" y="6"/>
                  </a:lnTo>
                  <a:lnTo>
                    <a:pt x="174" y="2"/>
                  </a:lnTo>
                  <a:lnTo>
                    <a:pt x="158" y="0"/>
                  </a:lnTo>
                  <a:lnTo>
                    <a:pt x="158" y="0"/>
                  </a:lnTo>
                  <a:close/>
                  <a:moveTo>
                    <a:pt x="252" y="158"/>
                  </a:moveTo>
                  <a:lnTo>
                    <a:pt x="252" y="158"/>
                  </a:lnTo>
                  <a:lnTo>
                    <a:pt x="244" y="156"/>
                  </a:lnTo>
                  <a:lnTo>
                    <a:pt x="238" y="152"/>
                  </a:lnTo>
                  <a:lnTo>
                    <a:pt x="238" y="152"/>
                  </a:lnTo>
                  <a:lnTo>
                    <a:pt x="234" y="146"/>
                  </a:lnTo>
                  <a:lnTo>
                    <a:pt x="232" y="138"/>
                  </a:lnTo>
                  <a:lnTo>
                    <a:pt x="232" y="138"/>
                  </a:lnTo>
                  <a:lnTo>
                    <a:pt x="232" y="126"/>
                  </a:lnTo>
                  <a:lnTo>
                    <a:pt x="228" y="112"/>
                  </a:lnTo>
                  <a:lnTo>
                    <a:pt x="222" y="102"/>
                  </a:lnTo>
                  <a:lnTo>
                    <a:pt x="214" y="92"/>
                  </a:lnTo>
                  <a:lnTo>
                    <a:pt x="204" y="84"/>
                  </a:lnTo>
                  <a:lnTo>
                    <a:pt x="194" y="76"/>
                  </a:lnTo>
                  <a:lnTo>
                    <a:pt x="182" y="72"/>
                  </a:lnTo>
                  <a:lnTo>
                    <a:pt x="168" y="70"/>
                  </a:lnTo>
                  <a:lnTo>
                    <a:pt x="168" y="70"/>
                  </a:lnTo>
                  <a:lnTo>
                    <a:pt x="160" y="68"/>
                  </a:lnTo>
                  <a:lnTo>
                    <a:pt x="154" y="64"/>
                  </a:lnTo>
                  <a:lnTo>
                    <a:pt x="150" y="58"/>
                  </a:lnTo>
                  <a:lnTo>
                    <a:pt x="150" y="50"/>
                  </a:lnTo>
                  <a:lnTo>
                    <a:pt x="150" y="50"/>
                  </a:lnTo>
                  <a:lnTo>
                    <a:pt x="152" y="42"/>
                  </a:lnTo>
                  <a:lnTo>
                    <a:pt x="156" y="38"/>
                  </a:lnTo>
                  <a:lnTo>
                    <a:pt x="162" y="34"/>
                  </a:lnTo>
                  <a:lnTo>
                    <a:pt x="170" y="32"/>
                  </a:lnTo>
                  <a:lnTo>
                    <a:pt x="170" y="32"/>
                  </a:lnTo>
                  <a:lnTo>
                    <a:pt x="190" y="36"/>
                  </a:lnTo>
                  <a:lnTo>
                    <a:pt x="210" y="42"/>
                  </a:lnTo>
                  <a:lnTo>
                    <a:pt x="226" y="52"/>
                  </a:lnTo>
                  <a:lnTo>
                    <a:pt x="242" y="66"/>
                  </a:lnTo>
                  <a:lnTo>
                    <a:pt x="254" y="80"/>
                  </a:lnTo>
                  <a:lnTo>
                    <a:pt x="262" y="98"/>
                  </a:lnTo>
                  <a:lnTo>
                    <a:pt x="268" y="118"/>
                  </a:lnTo>
                  <a:lnTo>
                    <a:pt x="270" y="138"/>
                  </a:lnTo>
                  <a:lnTo>
                    <a:pt x="270" y="138"/>
                  </a:lnTo>
                  <a:lnTo>
                    <a:pt x="270" y="146"/>
                  </a:lnTo>
                  <a:lnTo>
                    <a:pt x="266" y="152"/>
                  </a:lnTo>
                  <a:lnTo>
                    <a:pt x="266" y="152"/>
                  </a:lnTo>
                  <a:lnTo>
                    <a:pt x="260" y="156"/>
                  </a:lnTo>
                  <a:lnTo>
                    <a:pt x="252" y="158"/>
                  </a:lnTo>
                  <a:lnTo>
                    <a:pt x="252" y="15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u="sng"/>
            </a:p>
          </p:txBody>
        </p:sp>
        <p:sp>
          <p:nvSpPr>
            <p:cNvPr id="40" name="Rectangle 50">
              <a:extLst>
                <a:ext uri="{FF2B5EF4-FFF2-40B4-BE49-F238E27FC236}">
                  <a16:creationId xmlns:a16="http://schemas.microsoft.com/office/drawing/2014/main" id="{1D3784C1-B466-4E95-9858-D80AEDD5CA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8325" y="1609725"/>
              <a:ext cx="234950" cy="11430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u="sng"/>
            </a:p>
          </p:txBody>
        </p:sp>
        <p:sp>
          <p:nvSpPr>
            <p:cNvPr id="41" name="Rectangle 51">
              <a:extLst>
                <a:ext uri="{FF2B5EF4-FFF2-40B4-BE49-F238E27FC236}">
                  <a16:creationId xmlns:a16="http://schemas.microsoft.com/office/drawing/2014/main" id="{64FCD67A-059A-4345-AC3C-15AF5A57AA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8325" y="1765300"/>
              <a:ext cx="234950" cy="5080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u="sng"/>
            </a:p>
          </p:txBody>
        </p:sp>
        <p:sp>
          <p:nvSpPr>
            <p:cNvPr id="42" name="Freeform 52">
              <a:extLst>
                <a:ext uri="{FF2B5EF4-FFF2-40B4-BE49-F238E27FC236}">
                  <a16:creationId xmlns:a16="http://schemas.microsoft.com/office/drawing/2014/main" id="{A400E56F-5E9D-4EB7-9491-0B346964BFA4}"/>
                </a:ext>
              </a:extLst>
            </p:cNvPr>
            <p:cNvSpPr>
              <a:spLocks/>
            </p:cNvSpPr>
            <p:nvPr/>
          </p:nvSpPr>
          <p:spPr bwMode="auto">
            <a:xfrm>
              <a:off x="1927225" y="911225"/>
              <a:ext cx="53975" cy="180975"/>
            </a:xfrm>
            <a:custGeom>
              <a:avLst/>
              <a:gdLst/>
              <a:ahLst/>
              <a:cxnLst>
                <a:cxn ang="0">
                  <a:pos x="34" y="112"/>
                </a:cxn>
                <a:cxn ang="0">
                  <a:pos x="4" y="114"/>
                </a:cxn>
                <a:cxn ang="0">
                  <a:pos x="0" y="0"/>
                </a:cxn>
                <a:cxn ang="0">
                  <a:pos x="28" y="0"/>
                </a:cxn>
                <a:cxn ang="0">
                  <a:pos x="34" y="112"/>
                </a:cxn>
              </a:cxnLst>
              <a:rect l="0" t="0" r="r" b="b"/>
              <a:pathLst>
                <a:path w="34" h="114">
                  <a:moveTo>
                    <a:pt x="34" y="112"/>
                  </a:moveTo>
                  <a:lnTo>
                    <a:pt x="4" y="114"/>
                  </a:lnTo>
                  <a:lnTo>
                    <a:pt x="0" y="0"/>
                  </a:lnTo>
                  <a:lnTo>
                    <a:pt x="28" y="0"/>
                  </a:lnTo>
                  <a:lnTo>
                    <a:pt x="34" y="11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u="sng"/>
            </a:p>
          </p:txBody>
        </p:sp>
        <p:sp>
          <p:nvSpPr>
            <p:cNvPr id="43" name="Freeform 53">
              <a:extLst>
                <a:ext uri="{FF2B5EF4-FFF2-40B4-BE49-F238E27FC236}">
                  <a16:creationId xmlns:a16="http://schemas.microsoft.com/office/drawing/2014/main" id="{9F305C5D-2B00-45DA-8D20-522F1C629B40}"/>
                </a:ext>
              </a:extLst>
            </p:cNvPr>
            <p:cNvSpPr>
              <a:spLocks/>
            </p:cNvSpPr>
            <p:nvPr/>
          </p:nvSpPr>
          <p:spPr bwMode="auto">
            <a:xfrm>
              <a:off x="1698625" y="962025"/>
              <a:ext cx="130175" cy="177800"/>
            </a:xfrm>
            <a:custGeom>
              <a:avLst/>
              <a:gdLst/>
              <a:ahLst/>
              <a:cxnLst>
                <a:cxn ang="0">
                  <a:pos x="58" y="112"/>
                </a:cxn>
                <a:cxn ang="0">
                  <a:pos x="0" y="14"/>
                </a:cxn>
                <a:cxn ang="0">
                  <a:pos x="26" y="0"/>
                </a:cxn>
                <a:cxn ang="0">
                  <a:pos x="82" y="98"/>
                </a:cxn>
                <a:cxn ang="0">
                  <a:pos x="58" y="112"/>
                </a:cxn>
              </a:cxnLst>
              <a:rect l="0" t="0" r="r" b="b"/>
              <a:pathLst>
                <a:path w="82" h="112">
                  <a:moveTo>
                    <a:pt x="58" y="112"/>
                  </a:moveTo>
                  <a:lnTo>
                    <a:pt x="0" y="14"/>
                  </a:lnTo>
                  <a:lnTo>
                    <a:pt x="26" y="0"/>
                  </a:lnTo>
                  <a:lnTo>
                    <a:pt x="82" y="98"/>
                  </a:lnTo>
                  <a:lnTo>
                    <a:pt x="58" y="11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u="sng"/>
            </a:p>
          </p:txBody>
        </p:sp>
        <p:sp>
          <p:nvSpPr>
            <p:cNvPr id="44" name="Freeform 54">
              <a:extLst>
                <a:ext uri="{FF2B5EF4-FFF2-40B4-BE49-F238E27FC236}">
                  <a16:creationId xmlns:a16="http://schemas.microsoft.com/office/drawing/2014/main" id="{7E43BF37-C5B3-47E3-A175-A7B34D22C18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36700" y="1123950"/>
              <a:ext cx="180975" cy="130175"/>
            </a:xfrm>
            <a:custGeom>
              <a:avLst/>
              <a:gdLst/>
              <a:ahLst/>
              <a:cxnLst>
                <a:cxn ang="0">
                  <a:pos x="14" y="0"/>
                </a:cxn>
                <a:cxn ang="0">
                  <a:pos x="114" y="58"/>
                </a:cxn>
                <a:cxn ang="0">
                  <a:pos x="98" y="82"/>
                </a:cxn>
                <a:cxn ang="0">
                  <a:pos x="0" y="26"/>
                </a:cxn>
                <a:cxn ang="0">
                  <a:pos x="14" y="0"/>
                </a:cxn>
              </a:cxnLst>
              <a:rect l="0" t="0" r="r" b="b"/>
              <a:pathLst>
                <a:path w="114" h="82">
                  <a:moveTo>
                    <a:pt x="14" y="0"/>
                  </a:moveTo>
                  <a:lnTo>
                    <a:pt x="114" y="58"/>
                  </a:lnTo>
                  <a:lnTo>
                    <a:pt x="98" y="82"/>
                  </a:lnTo>
                  <a:lnTo>
                    <a:pt x="0" y="26"/>
                  </a:lnTo>
                  <a:lnTo>
                    <a:pt x="14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u="sng"/>
            </a:p>
          </p:txBody>
        </p:sp>
        <p:sp>
          <p:nvSpPr>
            <p:cNvPr id="45" name="Freeform 55">
              <a:extLst>
                <a:ext uri="{FF2B5EF4-FFF2-40B4-BE49-F238E27FC236}">
                  <a16:creationId xmlns:a16="http://schemas.microsoft.com/office/drawing/2014/main" id="{1842F6AA-7084-415C-9CBF-7BC3690588C2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50" y="1123950"/>
              <a:ext cx="177800" cy="130175"/>
            </a:xfrm>
            <a:custGeom>
              <a:avLst/>
              <a:gdLst/>
              <a:ahLst/>
              <a:cxnLst>
                <a:cxn ang="0">
                  <a:pos x="98" y="0"/>
                </a:cxn>
                <a:cxn ang="0">
                  <a:pos x="0" y="58"/>
                </a:cxn>
                <a:cxn ang="0">
                  <a:pos x="14" y="82"/>
                </a:cxn>
                <a:cxn ang="0">
                  <a:pos x="112" y="26"/>
                </a:cxn>
                <a:cxn ang="0">
                  <a:pos x="98" y="0"/>
                </a:cxn>
              </a:cxnLst>
              <a:rect l="0" t="0" r="r" b="b"/>
              <a:pathLst>
                <a:path w="112" h="82">
                  <a:moveTo>
                    <a:pt x="98" y="0"/>
                  </a:moveTo>
                  <a:lnTo>
                    <a:pt x="0" y="58"/>
                  </a:lnTo>
                  <a:lnTo>
                    <a:pt x="14" y="82"/>
                  </a:lnTo>
                  <a:lnTo>
                    <a:pt x="112" y="26"/>
                  </a:lnTo>
                  <a:lnTo>
                    <a:pt x="98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u="sng"/>
            </a:p>
          </p:txBody>
        </p:sp>
        <p:sp>
          <p:nvSpPr>
            <p:cNvPr id="46" name="Freeform 56">
              <a:extLst>
                <a:ext uri="{FF2B5EF4-FFF2-40B4-BE49-F238E27FC236}">
                  <a16:creationId xmlns:a16="http://schemas.microsoft.com/office/drawing/2014/main" id="{CE09D2D8-3661-48AA-B72D-DD2CF80D7DA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76450" y="962025"/>
              <a:ext cx="130175" cy="177800"/>
            </a:xfrm>
            <a:custGeom>
              <a:avLst/>
              <a:gdLst/>
              <a:ahLst/>
              <a:cxnLst>
                <a:cxn ang="0">
                  <a:pos x="26" y="112"/>
                </a:cxn>
                <a:cxn ang="0">
                  <a:pos x="0" y="98"/>
                </a:cxn>
                <a:cxn ang="0">
                  <a:pos x="58" y="0"/>
                </a:cxn>
                <a:cxn ang="0">
                  <a:pos x="82" y="14"/>
                </a:cxn>
                <a:cxn ang="0">
                  <a:pos x="26" y="112"/>
                </a:cxn>
              </a:cxnLst>
              <a:rect l="0" t="0" r="r" b="b"/>
              <a:pathLst>
                <a:path w="82" h="112">
                  <a:moveTo>
                    <a:pt x="26" y="112"/>
                  </a:moveTo>
                  <a:lnTo>
                    <a:pt x="0" y="98"/>
                  </a:lnTo>
                  <a:lnTo>
                    <a:pt x="58" y="0"/>
                  </a:lnTo>
                  <a:lnTo>
                    <a:pt x="82" y="14"/>
                  </a:lnTo>
                  <a:lnTo>
                    <a:pt x="26" y="11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u="sng"/>
            </a:p>
          </p:txBody>
        </p:sp>
      </p:grpSp>
      <p:grpSp>
        <p:nvGrpSpPr>
          <p:cNvPr id="47" name="组 42">
            <a:extLst>
              <a:ext uri="{FF2B5EF4-FFF2-40B4-BE49-F238E27FC236}">
                <a16:creationId xmlns:a16="http://schemas.microsoft.com/office/drawing/2014/main" id="{DFFCE9F4-D86F-4416-BAE7-F91978D098D8}"/>
              </a:ext>
            </a:extLst>
          </p:cNvPr>
          <p:cNvGrpSpPr/>
          <p:nvPr/>
        </p:nvGrpSpPr>
        <p:grpSpPr>
          <a:xfrm>
            <a:off x="4555689" y="4696488"/>
            <a:ext cx="639629" cy="766579"/>
            <a:chOff x="1536700" y="911225"/>
            <a:chExt cx="831850" cy="996950"/>
          </a:xfrm>
          <a:solidFill>
            <a:srgbClr val="3D4762"/>
          </a:solidFill>
        </p:grpSpPr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9E1BA822-371C-4FBB-908D-84EF2327AE95}"/>
                </a:ext>
              </a:extLst>
            </p:cNvPr>
            <p:cNvSpPr>
              <a:spLocks/>
            </p:cNvSpPr>
            <p:nvPr/>
          </p:nvSpPr>
          <p:spPr bwMode="auto">
            <a:xfrm>
              <a:off x="1838325" y="1765300"/>
              <a:ext cx="234950" cy="50800"/>
            </a:xfrm>
            <a:custGeom>
              <a:avLst/>
              <a:gdLst/>
              <a:ahLst/>
              <a:cxnLst>
                <a:cxn ang="0">
                  <a:pos x="132" y="0"/>
                </a:cxn>
                <a:cxn ang="0">
                  <a:pos x="16" y="0"/>
                </a:cxn>
                <a:cxn ang="0">
                  <a:pos x="16" y="0"/>
                </a:cxn>
                <a:cxn ang="0">
                  <a:pos x="8" y="2"/>
                </a:cxn>
                <a:cxn ang="0">
                  <a:pos x="4" y="6"/>
                </a:cxn>
                <a:cxn ang="0">
                  <a:pos x="0" y="10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0" y="22"/>
                </a:cxn>
                <a:cxn ang="0">
                  <a:pos x="4" y="28"/>
                </a:cxn>
                <a:cxn ang="0">
                  <a:pos x="8" y="32"/>
                </a:cxn>
                <a:cxn ang="0">
                  <a:pos x="16" y="32"/>
                </a:cxn>
                <a:cxn ang="0">
                  <a:pos x="132" y="32"/>
                </a:cxn>
                <a:cxn ang="0">
                  <a:pos x="132" y="32"/>
                </a:cxn>
                <a:cxn ang="0">
                  <a:pos x="138" y="32"/>
                </a:cxn>
                <a:cxn ang="0">
                  <a:pos x="142" y="28"/>
                </a:cxn>
                <a:cxn ang="0">
                  <a:pos x="146" y="22"/>
                </a:cxn>
                <a:cxn ang="0">
                  <a:pos x="148" y="16"/>
                </a:cxn>
                <a:cxn ang="0">
                  <a:pos x="148" y="16"/>
                </a:cxn>
                <a:cxn ang="0">
                  <a:pos x="146" y="10"/>
                </a:cxn>
                <a:cxn ang="0">
                  <a:pos x="142" y="6"/>
                </a:cxn>
                <a:cxn ang="0">
                  <a:pos x="138" y="2"/>
                </a:cxn>
                <a:cxn ang="0">
                  <a:pos x="132" y="0"/>
                </a:cxn>
                <a:cxn ang="0">
                  <a:pos x="132" y="0"/>
                </a:cxn>
              </a:cxnLst>
              <a:rect l="0" t="0" r="r" b="b"/>
              <a:pathLst>
                <a:path w="148" h="32">
                  <a:moveTo>
                    <a:pt x="132" y="0"/>
                  </a:moveTo>
                  <a:lnTo>
                    <a:pt x="16" y="0"/>
                  </a:lnTo>
                  <a:lnTo>
                    <a:pt x="16" y="0"/>
                  </a:lnTo>
                  <a:lnTo>
                    <a:pt x="8" y="2"/>
                  </a:lnTo>
                  <a:lnTo>
                    <a:pt x="4" y="6"/>
                  </a:lnTo>
                  <a:lnTo>
                    <a:pt x="0" y="10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22"/>
                  </a:lnTo>
                  <a:lnTo>
                    <a:pt x="4" y="28"/>
                  </a:lnTo>
                  <a:lnTo>
                    <a:pt x="8" y="32"/>
                  </a:lnTo>
                  <a:lnTo>
                    <a:pt x="16" y="32"/>
                  </a:lnTo>
                  <a:lnTo>
                    <a:pt x="132" y="32"/>
                  </a:lnTo>
                  <a:lnTo>
                    <a:pt x="132" y="32"/>
                  </a:lnTo>
                  <a:lnTo>
                    <a:pt x="138" y="32"/>
                  </a:lnTo>
                  <a:lnTo>
                    <a:pt x="142" y="28"/>
                  </a:lnTo>
                  <a:lnTo>
                    <a:pt x="146" y="22"/>
                  </a:lnTo>
                  <a:lnTo>
                    <a:pt x="148" y="16"/>
                  </a:lnTo>
                  <a:lnTo>
                    <a:pt x="148" y="16"/>
                  </a:lnTo>
                  <a:lnTo>
                    <a:pt x="146" y="10"/>
                  </a:lnTo>
                  <a:lnTo>
                    <a:pt x="142" y="6"/>
                  </a:lnTo>
                  <a:lnTo>
                    <a:pt x="138" y="2"/>
                  </a:lnTo>
                  <a:lnTo>
                    <a:pt x="132" y="0"/>
                  </a:lnTo>
                  <a:lnTo>
                    <a:pt x="132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u="sng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3251A598-04B5-4E7F-AC8B-F517E3CEFC1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38325" y="1857375"/>
              <a:ext cx="234950" cy="50800"/>
            </a:xfrm>
            <a:custGeom>
              <a:avLst/>
              <a:gdLst/>
              <a:ahLst/>
              <a:cxnLst>
                <a:cxn ang="0">
                  <a:pos x="132" y="0"/>
                </a:cxn>
                <a:cxn ang="0">
                  <a:pos x="16" y="0"/>
                </a:cxn>
                <a:cxn ang="0">
                  <a:pos x="16" y="0"/>
                </a:cxn>
                <a:cxn ang="0">
                  <a:pos x="8" y="2"/>
                </a:cxn>
                <a:cxn ang="0">
                  <a:pos x="4" y="4"/>
                </a:cxn>
                <a:cxn ang="0">
                  <a:pos x="0" y="10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0" y="22"/>
                </a:cxn>
                <a:cxn ang="0">
                  <a:pos x="4" y="28"/>
                </a:cxn>
                <a:cxn ang="0">
                  <a:pos x="8" y="30"/>
                </a:cxn>
                <a:cxn ang="0">
                  <a:pos x="16" y="32"/>
                </a:cxn>
                <a:cxn ang="0">
                  <a:pos x="132" y="32"/>
                </a:cxn>
                <a:cxn ang="0">
                  <a:pos x="132" y="32"/>
                </a:cxn>
                <a:cxn ang="0">
                  <a:pos x="138" y="30"/>
                </a:cxn>
                <a:cxn ang="0">
                  <a:pos x="142" y="28"/>
                </a:cxn>
                <a:cxn ang="0">
                  <a:pos x="146" y="22"/>
                </a:cxn>
                <a:cxn ang="0">
                  <a:pos x="148" y="16"/>
                </a:cxn>
                <a:cxn ang="0">
                  <a:pos x="148" y="16"/>
                </a:cxn>
                <a:cxn ang="0">
                  <a:pos x="146" y="10"/>
                </a:cxn>
                <a:cxn ang="0">
                  <a:pos x="142" y="4"/>
                </a:cxn>
                <a:cxn ang="0">
                  <a:pos x="138" y="2"/>
                </a:cxn>
                <a:cxn ang="0">
                  <a:pos x="132" y="0"/>
                </a:cxn>
                <a:cxn ang="0">
                  <a:pos x="132" y="0"/>
                </a:cxn>
              </a:cxnLst>
              <a:rect l="0" t="0" r="r" b="b"/>
              <a:pathLst>
                <a:path w="148" h="32">
                  <a:moveTo>
                    <a:pt x="132" y="0"/>
                  </a:moveTo>
                  <a:lnTo>
                    <a:pt x="16" y="0"/>
                  </a:lnTo>
                  <a:lnTo>
                    <a:pt x="16" y="0"/>
                  </a:lnTo>
                  <a:lnTo>
                    <a:pt x="8" y="2"/>
                  </a:lnTo>
                  <a:lnTo>
                    <a:pt x="4" y="4"/>
                  </a:lnTo>
                  <a:lnTo>
                    <a:pt x="0" y="10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22"/>
                  </a:lnTo>
                  <a:lnTo>
                    <a:pt x="4" y="28"/>
                  </a:lnTo>
                  <a:lnTo>
                    <a:pt x="8" y="30"/>
                  </a:lnTo>
                  <a:lnTo>
                    <a:pt x="16" y="32"/>
                  </a:lnTo>
                  <a:lnTo>
                    <a:pt x="132" y="32"/>
                  </a:lnTo>
                  <a:lnTo>
                    <a:pt x="132" y="32"/>
                  </a:lnTo>
                  <a:lnTo>
                    <a:pt x="138" y="30"/>
                  </a:lnTo>
                  <a:lnTo>
                    <a:pt x="142" y="28"/>
                  </a:lnTo>
                  <a:lnTo>
                    <a:pt x="146" y="22"/>
                  </a:lnTo>
                  <a:lnTo>
                    <a:pt x="148" y="16"/>
                  </a:lnTo>
                  <a:lnTo>
                    <a:pt x="148" y="16"/>
                  </a:lnTo>
                  <a:lnTo>
                    <a:pt x="146" y="10"/>
                  </a:lnTo>
                  <a:lnTo>
                    <a:pt x="142" y="4"/>
                  </a:lnTo>
                  <a:lnTo>
                    <a:pt x="138" y="2"/>
                  </a:lnTo>
                  <a:lnTo>
                    <a:pt x="132" y="0"/>
                  </a:lnTo>
                  <a:lnTo>
                    <a:pt x="132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u="sng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9B23702B-BCC0-49AE-A07F-B91B8612861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14500" y="1143000"/>
              <a:ext cx="476250" cy="581025"/>
            </a:xfrm>
            <a:custGeom>
              <a:avLst/>
              <a:gdLst/>
              <a:ahLst/>
              <a:cxnLst>
                <a:cxn ang="0">
                  <a:pos x="150" y="0"/>
                </a:cxn>
                <a:cxn ang="0">
                  <a:pos x="142" y="0"/>
                </a:cxn>
                <a:cxn ang="0">
                  <a:pos x="100" y="10"/>
                </a:cxn>
                <a:cxn ang="0">
                  <a:pos x="62" y="28"/>
                </a:cxn>
                <a:cxn ang="0">
                  <a:pos x="32" y="58"/>
                </a:cxn>
                <a:cxn ang="0">
                  <a:pos x="12" y="94"/>
                </a:cxn>
                <a:cxn ang="0">
                  <a:pos x="2" y="136"/>
                </a:cxn>
                <a:cxn ang="0">
                  <a:pos x="2" y="166"/>
                </a:cxn>
                <a:cxn ang="0">
                  <a:pos x="16" y="214"/>
                </a:cxn>
                <a:cxn ang="0">
                  <a:pos x="56" y="266"/>
                </a:cxn>
                <a:cxn ang="0">
                  <a:pos x="72" y="290"/>
                </a:cxn>
                <a:cxn ang="0">
                  <a:pos x="78" y="322"/>
                </a:cxn>
                <a:cxn ang="0">
                  <a:pos x="78" y="340"/>
                </a:cxn>
                <a:cxn ang="0">
                  <a:pos x="96" y="364"/>
                </a:cxn>
                <a:cxn ang="0">
                  <a:pos x="150" y="366"/>
                </a:cxn>
                <a:cxn ang="0">
                  <a:pos x="192" y="366"/>
                </a:cxn>
                <a:cxn ang="0">
                  <a:pos x="214" y="356"/>
                </a:cxn>
                <a:cxn ang="0">
                  <a:pos x="224" y="334"/>
                </a:cxn>
                <a:cxn ang="0">
                  <a:pos x="224" y="304"/>
                </a:cxn>
                <a:cxn ang="0">
                  <a:pos x="236" y="276"/>
                </a:cxn>
                <a:cxn ang="0">
                  <a:pos x="266" y="242"/>
                </a:cxn>
                <a:cxn ang="0">
                  <a:pos x="290" y="198"/>
                </a:cxn>
                <a:cxn ang="0">
                  <a:pos x="300" y="150"/>
                </a:cxn>
                <a:cxn ang="0">
                  <a:pos x="298" y="122"/>
                </a:cxn>
                <a:cxn ang="0">
                  <a:pos x="284" y="82"/>
                </a:cxn>
                <a:cxn ang="0">
                  <a:pos x="260" y="48"/>
                </a:cxn>
                <a:cxn ang="0">
                  <a:pos x="226" y="22"/>
                </a:cxn>
                <a:cxn ang="0">
                  <a:pos x="188" y="6"/>
                </a:cxn>
                <a:cxn ang="0">
                  <a:pos x="158" y="0"/>
                </a:cxn>
                <a:cxn ang="0">
                  <a:pos x="244" y="156"/>
                </a:cxn>
                <a:cxn ang="0">
                  <a:pos x="234" y="146"/>
                </a:cxn>
                <a:cxn ang="0">
                  <a:pos x="232" y="126"/>
                </a:cxn>
                <a:cxn ang="0">
                  <a:pos x="214" y="92"/>
                </a:cxn>
                <a:cxn ang="0">
                  <a:pos x="182" y="72"/>
                </a:cxn>
                <a:cxn ang="0">
                  <a:pos x="160" y="68"/>
                </a:cxn>
                <a:cxn ang="0">
                  <a:pos x="150" y="50"/>
                </a:cxn>
                <a:cxn ang="0">
                  <a:pos x="156" y="38"/>
                </a:cxn>
                <a:cxn ang="0">
                  <a:pos x="170" y="32"/>
                </a:cxn>
                <a:cxn ang="0">
                  <a:pos x="226" y="52"/>
                </a:cxn>
                <a:cxn ang="0">
                  <a:pos x="262" y="98"/>
                </a:cxn>
                <a:cxn ang="0">
                  <a:pos x="270" y="138"/>
                </a:cxn>
                <a:cxn ang="0">
                  <a:pos x="266" y="152"/>
                </a:cxn>
                <a:cxn ang="0">
                  <a:pos x="252" y="158"/>
                </a:cxn>
              </a:cxnLst>
              <a:rect l="0" t="0" r="r" b="b"/>
              <a:pathLst>
                <a:path w="300" h="366">
                  <a:moveTo>
                    <a:pt x="158" y="0"/>
                  </a:moveTo>
                  <a:lnTo>
                    <a:pt x="158" y="0"/>
                  </a:lnTo>
                  <a:lnTo>
                    <a:pt x="150" y="0"/>
                  </a:lnTo>
                  <a:lnTo>
                    <a:pt x="150" y="0"/>
                  </a:lnTo>
                  <a:lnTo>
                    <a:pt x="142" y="0"/>
                  </a:lnTo>
                  <a:lnTo>
                    <a:pt x="142" y="0"/>
                  </a:lnTo>
                  <a:lnTo>
                    <a:pt x="128" y="2"/>
                  </a:lnTo>
                  <a:lnTo>
                    <a:pt x="114" y="6"/>
                  </a:lnTo>
                  <a:lnTo>
                    <a:pt x="100" y="10"/>
                  </a:lnTo>
                  <a:lnTo>
                    <a:pt x="88" y="14"/>
                  </a:lnTo>
                  <a:lnTo>
                    <a:pt x="74" y="22"/>
                  </a:lnTo>
                  <a:lnTo>
                    <a:pt x="62" y="28"/>
                  </a:lnTo>
                  <a:lnTo>
                    <a:pt x="52" y="38"/>
                  </a:lnTo>
                  <a:lnTo>
                    <a:pt x="42" y="48"/>
                  </a:lnTo>
                  <a:lnTo>
                    <a:pt x="32" y="58"/>
                  </a:lnTo>
                  <a:lnTo>
                    <a:pt x="24" y="68"/>
                  </a:lnTo>
                  <a:lnTo>
                    <a:pt x="18" y="82"/>
                  </a:lnTo>
                  <a:lnTo>
                    <a:pt x="12" y="94"/>
                  </a:lnTo>
                  <a:lnTo>
                    <a:pt x="6" y="108"/>
                  </a:lnTo>
                  <a:lnTo>
                    <a:pt x="4" y="122"/>
                  </a:lnTo>
                  <a:lnTo>
                    <a:pt x="2" y="136"/>
                  </a:lnTo>
                  <a:lnTo>
                    <a:pt x="0" y="150"/>
                  </a:lnTo>
                  <a:lnTo>
                    <a:pt x="0" y="150"/>
                  </a:lnTo>
                  <a:lnTo>
                    <a:pt x="2" y="166"/>
                  </a:lnTo>
                  <a:lnTo>
                    <a:pt x="4" y="182"/>
                  </a:lnTo>
                  <a:lnTo>
                    <a:pt x="10" y="198"/>
                  </a:lnTo>
                  <a:lnTo>
                    <a:pt x="16" y="214"/>
                  </a:lnTo>
                  <a:lnTo>
                    <a:pt x="26" y="228"/>
                  </a:lnTo>
                  <a:lnTo>
                    <a:pt x="34" y="242"/>
                  </a:lnTo>
                  <a:lnTo>
                    <a:pt x="56" y="266"/>
                  </a:lnTo>
                  <a:lnTo>
                    <a:pt x="56" y="266"/>
                  </a:lnTo>
                  <a:lnTo>
                    <a:pt x="66" y="276"/>
                  </a:lnTo>
                  <a:lnTo>
                    <a:pt x="72" y="290"/>
                  </a:lnTo>
                  <a:lnTo>
                    <a:pt x="72" y="290"/>
                  </a:lnTo>
                  <a:lnTo>
                    <a:pt x="76" y="304"/>
                  </a:lnTo>
                  <a:lnTo>
                    <a:pt x="78" y="322"/>
                  </a:lnTo>
                  <a:lnTo>
                    <a:pt x="78" y="334"/>
                  </a:lnTo>
                  <a:lnTo>
                    <a:pt x="78" y="334"/>
                  </a:lnTo>
                  <a:lnTo>
                    <a:pt x="78" y="340"/>
                  </a:lnTo>
                  <a:lnTo>
                    <a:pt x="80" y="346"/>
                  </a:lnTo>
                  <a:lnTo>
                    <a:pt x="86" y="356"/>
                  </a:lnTo>
                  <a:lnTo>
                    <a:pt x="96" y="364"/>
                  </a:lnTo>
                  <a:lnTo>
                    <a:pt x="102" y="366"/>
                  </a:lnTo>
                  <a:lnTo>
                    <a:pt x="110" y="366"/>
                  </a:lnTo>
                  <a:lnTo>
                    <a:pt x="150" y="366"/>
                  </a:lnTo>
                  <a:lnTo>
                    <a:pt x="150" y="366"/>
                  </a:lnTo>
                  <a:lnTo>
                    <a:pt x="192" y="366"/>
                  </a:lnTo>
                  <a:lnTo>
                    <a:pt x="192" y="366"/>
                  </a:lnTo>
                  <a:lnTo>
                    <a:pt x="198" y="366"/>
                  </a:lnTo>
                  <a:lnTo>
                    <a:pt x="204" y="364"/>
                  </a:lnTo>
                  <a:lnTo>
                    <a:pt x="214" y="356"/>
                  </a:lnTo>
                  <a:lnTo>
                    <a:pt x="220" y="346"/>
                  </a:lnTo>
                  <a:lnTo>
                    <a:pt x="222" y="340"/>
                  </a:lnTo>
                  <a:lnTo>
                    <a:pt x="224" y="334"/>
                  </a:lnTo>
                  <a:lnTo>
                    <a:pt x="224" y="322"/>
                  </a:lnTo>
                  <a:lnTo>
                    <a:pt x="224" y="322"/>
                  </a:lnTo>
                  <a:lnTo>
                    <a:pt x="224" y="304"/>
                  </a:lnTo>
                  <a:lnTo>
                    <a:pt x="228" y="290"/>
                  </a:lnTo>
                  <a:lnTo>
                    <a:pt x="228" y="290"/>
                  </a:lnTo>
                  <a:lnTo>
                    <a:pt x="236" y="276"/>
                  </a:lnTo>
                  <a:lnTo>
                    <a:pt x="244" y="266"/>
                  </a:lnTo>
                  <a:lnTo>
                    <a:pt x="244" y="266"/>
                  </a:lnTo>
                  <a:lnTo>
                    <a:pt x="266" y="242"/>
                  </a:lnTo>
                  <a:lnTo>
                    <a:pt x="276" y="228"/>
                  </a:lnTo>
                  <a:lnTo>
                    <a:pt x="284" y="214"/>
                  </a:lnTo>
                  <a:lnTo>
                    <a:pt x="290" y="198"/>
                  </a:lnTo>
                  <a:lnTo>
                    <a:pt x="296" y="182"/>
                  </a:lnTo>
                  <a:lnTo>
                    <a:pt x="298" y="166"/>
                  </a:lnTo>
                  <a:lnTo>
                    <a:pt x="300" y="150"/>
                  </a:lnTo>
                  <a:lnTo>
                    <a:pt x="300" y="150"/>
                  </a:lnTo>
                  <a:lnTo>
                    <a:pt x="300" y="136"/>
                  </a:lnTo>
                  <a:lnTo>
                    <a:pt x="298" y="122"/>
                  </a:lnTo>
                  <a:lnTo>
                    <a:pt x="294" y="108"/>
                  </a:lnTo>
                  <a:lnTo>
                    <a:pt x="290" y="94"/>
                  </a:lnTo>
                  <a:lnTo>
                    <a:pt x="284" y="82"/>
                  </a:lnTo>
                  <a:lnTo>
                    <a:pt x="276" y="70"/>
                  </a:lnTo>
                  <a:lnTo>
                    <a:pt x="268" y="58"/>
                  </a:lnTo>
                  <a:lnTo>
                    <a:pt x="260" y="48"/>
                  </a:lnTo>
                  <a:lnTo>
                    <a:pt x="250" y="38"/>
                  </a:lnTo>
                  <a:lnTo>
                    <a:pt x="238" y="30"/>
                  </a:lnTo>
                  <a:lnTo>
                    <a:pt x="226" y="22"/>
                  </a:lnTo>
                  <a:lnTo>
                    <a:pt x="214" y="14"/>
                  </a:lnTo>
                  <a:lnTo>
                    <a:pt x="202" y="10"/>
                  </a:lnTo>
                  <a:lnTo>
                    <a:pt x="188" y="6"/>
                  </a:lnTo>
                  <a:lnTo>
                    <a:pt x="174" y="2"/>
                  </a:lnTo>
                  <a:lnTo>
                    <a:pt x="158" y="0"/>
                  </a:lnTo>
                  <a:lnTo>
                    <a:pt x="158" y="0"/>
                  </a:lnTo>
                  <a:close/>
                  <a:moveTo>
                    <a:pt x="252" y="158"/>
                  </a:moveTo>
                  <a:lnTo>
                    <a:pt x="252" y="158"/>
                  </a:lnTo>
                  <a:lnTo>
                    <a:pt x="244" y="156"/>
                  </a:lnTo>
                  <a:lnTo>
                    <a:pt x="238" y="152"/>
                  </a:lnTo>
                  <a:lnTo>
                    <a:pt x="238" y="152"/>
                  </a:lnTo>
                  <a:lnTo>
                    <a:pt x="234" y="146"/>
                  </a:lnTo>
                  <a:lnTo>
                    <a:pt x="232" y="138"/>
                  </a:lnTo>
                  <a:lnTo>
                    <a:pt x="232" y="138"/>
                  </a:lnTo>
                  <a:lnTo>
                    <a:pt x="232" y="126"/>
                  </a:lnTo>
                  <a:lnTo>
                    <a:pt x="228" y="112"/>
                  </a:lnTo>
                  <a:lnTo>
                    <a:pt x="222" y="102"/>
                  </a:lnTo>
                  <a:lnTo>
                    <a:pt x="214" y="92"/>
                  </a:lnTo>
                  <a:lnTo>
                    <a:pt x="204" y="84"/>
                  </a:lnTo>
                  <a:lnTo>
                    <a:pt x="194" y="76"/>
                  </a:lnTo>
                  <a:lnTo>
                    <a:pt x="182" y="72"/>
                  </a:lnTo>
                  <a:lnTo>
                    <a:pt x="168" y="70"/>
                  </a:lnTo>
                  <a:lnTo>
                    <a:pt x="168" y="70"/>
                  </a:lnTo>
                  <a:lnTo>
                    <a:pt x="160" y="68"/>
                  </a:lnTo>
                  <a:lnTo>
                    <a:pt x="154" y="64"/>
                  </a:lnTo>
                  <a:lnTo>
                    <a:pt x="150" y="58"/>
                  </a:lnTo>
                  <a:lnTo>
                    <a:pt x="150" y="50"/>
                  </a:lnTo>
                  <a:lnTo>
                    <a:pt x="150" y="50"/>
                  </a:lnTo>
                  <a:lnTo>
                    <a:pt x="152" y="42"/>
                  </a:lnTo>
                  <a:lnTo>
                    <a:pt x="156" y="38"/>
                  </a:lnTo>
                  <a:lnTo>
                    <a:pt x="162" y="34"/>
                  </a:lnTo>
                  <a:lnTo>
                    <a:pt x="170" y="32"/>
                  </a:lnTo>
                  <a:lnTo>
                    <a:pt x="170" y="32"/>
                  </a:lnTo>
                  <a:lnTo>
                    <a:pt x="190" y="36"/>
                  </a:lnTo>
                  <a:lnTo>
                    <a:pt x="210" y="42"/>
                  </a:lnTo>
                  <a:lnTo>
                    <a:pt x="226" y="52"/>
                  </a:lnTo>
                  <a:lnTo>
                    <a:pt x="242" y="66"/>
                  </a:lnTo>
                  <a:lnTo>
                    <a:pt x="254" y="80"/>
                  </a:lnTo>
                  <a:lnTo>
                    <a:pt x="262" y="98"/>
                  </a:lnTo>
                  <a:lnTo>
                    <a:pt x="268" y="118"/>
                  </a:lnTo>
                  <a:lnTo>
                    <a:pt x="270" y="138"/>
                  </a:lnTo>
                  <a:lnTo>
                    <a:pt x="270" y="138"/>
                  </a:lnTo>
                  <a:lnTo>
                    <a:pt x="270" y="146"/>
                  </a:lnTo>
                  <a:lnTo>
                    <a:pt x="266" y="152"/>
                  </a:lnTo>
                  <a:lnTo>
                    <a:pt x="266" y="152"/>
                  </a:lnTo>
                  <a:lnTo>
                    <a:pt x="260" y="156"/>
                  </a:lnTo>
                  <a:lnTo>
                    <a:pt x="252" y="158"/>
                  </a:lnTo>
                  <a:lnTo>
                    <a:pt x="252" y="15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u="sng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8EF16A4A-462B-4CC6-9D25-45141FBEF0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8325" y="1609725"/>
              <a:ext cx="234950" cy="11430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u="sng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97F3D8A9-9573-4B2C-B8EA-4D421F387A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8325" y="1765300"/>
              <a:ext cx="234950" cy="5080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u="sng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C93D8306-A682-4760-9426-08336FB9CF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927225" y="911225"/>
              <a:ext cx="53975" cy="180975"/>
            </a:xfrm>
            <a:custGeom>
              <a:avLst/>
              <a:gdLst/>
              <a:ahLst/>
              <a:cxnLst>
                <a:cxn ang="0">
                  <a:pos x="34" y="112"/>
                </a:cxn>
                <a:cxn ang="0">
                  <a:pos x="4" y="114"/>
                </a:cxn>
                <a:cxn ang="0">
                  <a:pos x="0" y="0"/>
                </a:cxn>
                <a:cxn ang="0">
                  <a:pos x="28" y="0"/>
                </a:cxn>
                <a:cxn ang="0">
                  <a:pos x="34" y="112"/>
                </a:cxn>
              </a:cxnLst>
              <a:rect l="0" t="0" r="r" b="b"/>
              <a:pathLst>
                <a:path w="34" h="114">
                  <a:moveTo>
                    <a:pt x="34" y="112"/>
                  </a:moveTo>
                  <a:lnTo>
                    <a:pt x="4" y="114"/>
                  </a:lnTo>
                  <a:lnTo>
                    <a:pt x="0" y="0"/>
                  </a:lnTo>
                  <a:lnTo>
                    <a:pt x="28" y="0"/>
                  </a:lnTo>
                  <a:lnTo>
                    <a:pt x="34" y="11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u="sng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3D14DB73-85F7-404F-9F14-521106189BEF}"/>
                </a:ext>
              </a:extLst>
            </p:cNvPr>
            <p:cNvSpPr>
              <a:spLocks/>
            </p:cNvSpPr>
            <p:nvPr/>
          </p:nvSpPr>
          <p:spPr bwMode="auto">
            <a:xfrm>
              <a:off x="1698625" y="962025"/>
              <a:ext cx="130175" cy="177800"/>
            </a:xfrm>
            <a:custGeom>
              <a:avLst/>
              <a:gdLst/>
              <a:ahLst/>
              <a:cxnLst>
                <a:cxn ang="0">
                  <a:pos x="58" y="112"/>
                </a:cxn>
                <a:cxn ang="0">
                  <a:pos x="0" y="14"/>
                </a:cxn>
                <a:cxn ang="0">
                  <a:pos x="26" y="0"/>
                </a:cxn>
                <a:cxn ang="0">
                  <a:pos x="82" y="98"/>
                </a:cxn>
                <a:cxn ang="0">
                  <a:pos x="58" y="112"/>
                </a:cxn>
              </a:cxnLst>
              <a:rect l="0" t="0" r="r" b="b"/>
              <a:pathLst>
                <a:path w="82" h="112">
                  <a:moveTo>
                    <a:pt x="58" y="112"/>
                  </a:moveTo>
                  <a:lnTo>
                    <a:pt x="0" y="14"/>
                  </a:lnTo>
                  <a:lnTo>
                    <a:pt x="26" y="0"/>
                  </a:lnTo>
                  <a:lnTo>
                    <a:pt x="82" y="98"/>
                  </a:lnTo>
                  <a:lnTo>
                    <a:pt x="58" y="11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u="sng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24892097-55F1-4788-99CF-60E826F7F03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36700" y="1123950"/>
              <a:ext cx="180975" cy="130175"/>
            </a:xfrm>
            <a:custGeom>
              <a:avLst/>
              <a:gdLst/>
              <a:ahLst/>
              <a:cxnLst>
                <a:cxn ang="0">
                  <a:pos x="14" y="0"/>
                </a:cxn>
                <a:cxn ang="0">
                  <a:pos x="114" y="58"/>
                </a:cxn>
                <a:cxn ang="0">
                  <a:pos x="98" y="82"/>
                </a:cxn>
                <a:cxn ang="0">
                  <a:pos x="0" y="26"/>
                </a:cxn>
                <a:cxn ang="0">
                  <a:pos x="14" y="0"/>
                </a:cxn>
              </a:cxnLst>
              <a:rect l="0" t="0" r="r" b="b"/>
              <a:pathLst>
                <a:path w="114" h="82">
                  <a:moveTo>
                    <a:pt x="14" y="0"/>
                  </a:moveTo>
                  <a:lnTo>
                    <a:pt x="114" y="58"/>
                  </a:lnTo>
                  <a:lnTo>
                    <a:pt x="98" y="82"/>
                  </a:lnTo>
                  <a:lnTo>
                    <a:pt x="0" y="26"/>
                  </a:lnTo>
                  <a:lnTo>
                    <a:pt x="14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u="sng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427ACBAD-8728-45DD-B52F-46A6814A2CB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50" y="1123950"/>
              <a:ext cx="177800" cy="130175"/>
            </a:xfrm>
            <a:custGeom>
              <a:avLst/>
              <a:gdLst/>
              <a:ahLst/>
              <a:cxnLst>
                <a:cxn ang="0">
                  <a:pos x="98" y="0"/>
                </a:cxn>
                <a:cxn ang="0">
                  <a:pos x="0" y="58"/>
                </a:cxn>
                <a:cxn ang="0">
                  <a:pos x="14" y="82"/>
                </a:cxn>
                <a:cxn ang="0">
                  <a:pos x="112" y="26"/>
                </a:cxn>
                <a:cxn ang="0">
                  <a:pos x="98" y="0"/>
                </a:cxn>
              </a:cxnLst>
              <a:rect l="0" t="0" r="r" b="b"/>
              <a:pathLst>
                <a:path w="112" h="82">
                  <a:moveTo>
                    <a:pt x="98" y="0"/>
                  </a:moveTo>
                  <a:lnTo>
                    <a:pt x="0" y="58"/>
                  </a:lnTo>
                  <a:lnTo>
                    <a:pt x="14" y="82"/>
                  </a:lnTo>
                  <a:lnTo>
                    <a:pt x="112" y="26"/>
                  </a:lnTo>
                  <a:lnTo>
                    <a:pt x="98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u="sng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214F4719-A524-49A0-A8E1-77662744AC1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76450" y="962025"/>
              <a:ext cx="130175" cy="177800"/>
            </a:xfrm>
            <a:custGeom>
              <a:avLst/>
              <a:gdLst/>
              <a:ahLst/>
              <a:cxnLst>
                <a:cxn ang="0">
                  <a:pos x="26" y="112"/>
                </a:cxn>
                <a:cxn ang="0">
                  <a:pos x="0" y="98"/>
                </a:cxn>
                <a:cxn ang="0">
                  <a:pos x="58" y="0"/>
                </a:cxn>
                <a:cxn ang="0">
                  <a:pos x="82" y="14"/>
                </a:cxn>
                <a:cxn ang="0">
                  <a:pos x="26" y="112"/>
                </a:cxn>
              </a:cxnLst>
              <a:rect l="0" t="0" r="r" b="b"/>
              <a:pathLst>
                <a:path w="82" h="112">
                  <a:moveTo>
                    <a:pt x="26" y="112"/>
                  </a:moveTo>
                  <a:lnTo>
                    <a:pt x="0" y="98"/>
                  </a:lnTo>
                  <a:lnTo>
                    <a:pt x="58" y="0"/>
                  </a:lnTo>
                  <a:lnTo>
                    <a:pt x="82" y="14"/>
                  </a:lnTo>
                  <a:lnTo>
                    <a:pt x="26" y="11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u="sng"/>
            </a:p>
          </p:txBody>
        </p:sp>
      </p:grpSp>
      <p:sp>
        <p:nvSpPr>
          <p:cNvPr id="16" name="页脚占位符 15">
            <a:extLst>
              <a:ext uri="{FF2B5EF4-FFF2-40B4-BE49-F238E27FC236}">
                <a16:creationId xmlns:a16="http://schemas.microsoft.com/office/drawing/2014/main" id="{5D2BE1AF-9D8A-413A-9BEC-4DC252E9AE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Automatic Identification of Ships on Satellite Images</a:t>
            </a:r>
            <a:endParaRPr lang="zh-CN" altLang="en-US" dirty="0"/>
          </a:p>
        </p:txBody>
      </p:sp>
      <p:sp>
        <p:nvSpPr>
          <p:cNvPr id="18" name="灯片编号占位符 17">
            <a:extLst>
              <a:ext uri="{FF2B5EF4-FFF2-40B4-BE49-F238E27FC236}">
                <a16:creationId xmlns:a16="http://schemas.microsoft.com/office/drawing/2014/main" id="{D065477C-BEC5-4F68-8E26-266A8241CF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034897-BE47-4E73-BD20-1F97404FF4D4}" type="slidenum">
              <a:rPr lang="zh-CN" altLang="en-US" smtClean="0"/>
              <a:pPr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1740215"/>
      </p:ext>
    </p:extLst>
  </p:cSld>
  <p:clrMapOvr>
    <a:masterClrMapping/>
  </p:clrMapOvr>
  <p:transition spd="med">
    <p:pull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/>
          <p:cNvSpPr txBox="1"/>
          <p:nvPr/>
        </p:nvSpPr>
        <p:spPr>
          <a:xfrm>
            <a:off x="1270878" y="1782019"/>
            <a:ext cx="465103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solidFill>
                  <a:srgbClr val="3D476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Thanks for </a:t>
            </a:r>
            <a:r>
              <a:rPr lang="en-US" altLang="zh-CN" sz="4000" b="1" dirty="0">
                <a:solidFill>
                  <a:srgbClr val="3D476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Listening</a:t>
            </a:r>
            <a:r>
              <a:rPr lang="en-US" altLang="zh-CN" sz="4000" b="1" dirty="0">
                <a:solidFill>
                  <a:srgbClr val="3D476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!</a:t>
            </a:r>
            <a:endParaRPr lang="zh-CN" altLang="en-US" sz="4000" b="1" dirty="0">
              <a:solidFill>
                <a:srgbClr val="3D4762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15" name="图片占位符 14">
            <a:extLst>
              <a:ext uri="{FF2B5EF4-FFF2-40B4-BE49-F238E27FC236}">
                <a16:creationId xmlns:a16="http://schemas.microsoft.com/office/drawing/2014/main" id="{65B4B904-0302-4F98-AC7A-086364EA23C9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/>
          <a:srcRect l="21866" r="21866"/>
          <a:stretch/>
        </p:blipFill>
        <p:spPr>
          <a:xfrm>
            <a:off x="6099175" y="273050"/>
            <a:ext cx="5040313" cy="503872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0" algn="tr" rotWithShape="0">
              <a:prstClr val="black">
                <a:alpha val="99000"/>
              </a:prstClr>
            </a:outerShdw>
          </a:effectLst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D1F4CAA6-BA6C-4651-A0C3-E37D89801277}"/>
              </a:ext>
            </a:extLst>
          </p:cNvPr>
          <p:cNvSpPr/>
          <p:nvPr/>
        </p:nvSpPr>
        <p:spPr>
          <a:xfrm>
            <a:off x="3009286" y="4593318"/>
            <a:ext cx="5515292" cy="1477328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endParaRPr lang="en-US" altLang="zh-CN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r>
              <a:rPr lang="en-US" altLang="zh-CN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2015213445</a:t>
            </a:r>
          </a:p>
          <a:p>
            <a:r>
              <a:rPr lang="en-US" altLang="zh-CN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151007198</a:t>
            </a:r>
          </a:p>
          <a:p>
            <a:r>
              <a:rPr lang="en-US" altLang="zh-CN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2015215121</a:t>
            </a:r>
          </a:p>
          <a:p>
            <a:r>
              <a:rPr lang="en-US" altLang="zh-CN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International School - Internet of Things Engineering</a:t>
            </a:r>
          </a:p>
        </p:txBody>
      </p:sp>
      <p:sp>
        <p:nvSpPr>
          <p:cNvPr id="9" name="标题 3">
            <a:extLst>
              <a:ext uri="{FF2B5EF4-FFF2-40B4-BE49-F238E27FC236}">
                <a16:creationId xmlns:a16="http://schemas.microsoft.com/office/drawing/2014/main" id="{D30E921F-F569-4667-98E2-C8526EDFF07F}"/>
              </a:ext>
            </a:extLst>
          </p:cNvPr>
          <p:cNvSpPr txBox="1">
            <a:spLocks/>
          </p:cNvSpPr>
          <p:nvPr/>
        </p:nvSpPr>
        <p:spPr>
          <a:xfrm>
            <a:off x="1273461" y="273050"/>
            <a:ext cx="4647914" cy="125863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000" b="1" dirty="0">
                <a:gradFill flip="none" rotWithShape="1">
                  <a:gsLst>
                    <a:gs pos="0">
                      <a:schemeClr val="accent5">
                        <a:lumMod val="89000"/>
                      </a:schemeClr>
                    </a:gs>
                    <a:gs pos="23000">
                      <a:schemeClr val="accent5">
                        <a:lumMod val="89000"/>
                      </a:schemeClr>
                    </a:gs>
                    <a:gs pos="69000">
                      <a:schemeClr val="accent5">
                        <a:lumMod val="75000"/>
                      </a:schemeClr>
                    </a:gs>
                    <a:gs pos="97000">
                      <a:schemeClr val="accent5">
                        <a:lumMod val="70000"/>
                      </a:schemeClr>
                    </a:gs>
                  </a:gsLst>
                  <a:path path="circle">
                    <a:fillToRect t="100000" r="100000"/>
                  </a:path>
                  <a:tileRect l="-100000" b="-10000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BUPT &amp; QMUL Joint </a:t>
            </a:r>
            <a:r>
              <a:rPr lang="en-GB" altLang="zh-CN" sz="2000" b="1" dirty="0">
                <a:gradFill flip="none" rotWithShape="1">
                  <a:gsLst>
                    <a:gs pos="0">
                      <a:schemeClr val="accent5">
                        <a:lumMod val="89000"/>
                      </a:schemeClr>
                    </a:gs>
                    <a:gs pos="23000">
                      <a:schemeClr val="accent5">
                        <a:lumMod val="89000"/>
                      </a:schemeClr>
                    </a:gs>
                    <a:gs pos="69000">
                      <a:schemeClr val="accent5">
                        <a:lumMod val="75000"/>
                      </a:schemeClr>
                    </a:gs>
                    <a:gs pos="97000">
                      <a:schemeClr val="accent5">
                        <a:lumMod val="70000"/>
                      </a:schemeClr>
                    </a:gs>
                  </a:gsLst>
                  <a:path path="circle">
                    <a:fillToRect t="100000" r="100000"/>
                  </a:path>
                  <a:tileRect l="-100000" b="-10000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Programme</a:t>
            </a:r>
          </a:p>
          <a:p>
            <a:r>
              <a:rPr lang="en-US" altLang="zh-CN" sz="2000" b="1" dirty="0">
                <a:gradFill flip="none" rotWithShape="1">
                  <a:gsLst>
                    <a:gs pos="0">
                      <a:schemeClr val="accent5">
                        <a:lumMod val="89000"/>
                      </a:schemeClr>
                    </a:gs>
                    <a:gs pos="23000">
                      <a:schemeClr val="accent5">
                        <a:lumMod val="89000"/>
                      </a:schemeClr>
                    </a:gs>
                    <a:gs pos="69000">
                      <a:schemeClr val="accent5">
                        <a:lumMod val="75000"/>
                      </a:schemeClr>
                    </a:gs>
                    <a:gs pos="97000">
                      <a:schemeClr val="accent5">
                        <a:lumMod val="70000"/>
                      </a:schemeClr>
                    </a:gs>
                  </a:gsLst>
                  <a:path path="circle">
                    <a:fillToRect t="100000" r="100000"/>
                  </a:path>
                  <a:tileRect l="-100000" b="-10000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Final Year Project 2019</a:t>
            </a:r>
          </a:p>
          <a:p>
            <a:r>
              <a:rPr lang="en-US" altLang="zh-CN" sz="4000" b="1" dirty="0">
                <a:gradFill flip="none" rotWithShape="1">
                  <a:gsLst>
                    <a:gs pos="0">
                      <a:schemeClr val="accent5">
                        <a:lumMod val="89000"/>
                      </a:schemeClr>
                    </a:gs>
                    <a:gs pos="23000">
                      <a:schemeClr val="accent5">
                        <a:lumMod val="89000"/>
                      </a:schemeClr>
                    </a:gs>
                    <a:gs pos="69000">
                      <a:schemeClr val="accent5">
                        <a:lumMod val="75000"/>
                      </a:schemeClr>
                    </a:gs>
                    <a:gs pos="97000">
                      <a:schemeClr val="accent5">
                        <a:lumMod val="70000"/>
                      </a:schemeClr>
                    </a:gs>
                  </a:gsLst>
                  <a:path path="circle">
                    <a:fillToRect t="100000" r="100000"/>
                  </a:path>
                  <a:tileRect l="-100000" b="-10000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Final Viva</a:t>
            </a:r>
            <a:endParaRPr lang="zh-CN" altLang="en-US" sz="4000" b="1" dirty="0">
              <a:gradFill flip="none" rotWithShape="1">
                <a:gsLst>
                  <a:gs pos="0">
                    <a:schemeClr val="accent5">
                      <a:lumMod val="89000"/>
                    </a:schemeClr>
                  </a:gs>
                  <a:gs pos="23000">
                    <a:schemeClr val="accent5">
                      <a:lumMod val="89000"/>
                    </a:schemeClr>
                  </a:gs>
                  <a:gs pos="69000">
                    <a:schemeClr val="accent5">
                      <a:lumMod val="75000"/>
                    </a:schemeClr>
                  </a:gs>
                  <a:gs pos="97000">
                    <a:schemeClr val="accent5">
                      <a:lumMod val="70000"/>
                    </a:schemeClr>
                  </a:gs>
                </a:gsLst>
                <a:path path="circle">
                  <a:fillToRect t="100000" r="100000"/>
                </a:path>
                <a:tileRect l="-100000" b="-10000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1" name="内容占位符 4">
            <a:extLst>
              <a:ext uri="{FF2B5EF4-FFF2-40B4-BE49-F238E27FC236}">
                <a16:creationId xmlns:a16="http://schemas.microsoft.com/office/drawing/2014/main" id="{D8B3300E-D8E0-4B8E-BEA9-42EE031551C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644650" y="4589462"/>
            <a:ext cx="4276725" cy="1481183"/>
          </a:xfrm>
        </p:spPr>
        <p:txBody>
          <a:bodyPr/>
          <a:lstStyle/>
          <a:p>
            <a:r>
              <a:rPr lang="en-US" altLang="zh-CN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Zhaoxiong</a:t>
            </a:r>
            <a:r>
              <a:rPr lang="en-US" altLang="zh-CN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 Chen   </a:t>
            </a:r>
            <a:r>
              <a:rPr lang="zh-CN" altLang="en-US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陈兆雄</a:t>
            </a:r>
            <a:endParaRPr lang="en-US" altLang="zh-CN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  <a:p>
            <a:r>
              <a:rPr lang="en-US" altLang="zh-CN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BUPT No.</a:t>
            </a:r>
          </a:p>
          <a:p>
            <a:r>
              <a:rPr lang="en-US" altLang="zh-CN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QMUL No.</a:t>
            </a:r>
          </a:p>
          <a:p>
            <a:r>
              <a:rPr lang="en-US" altLang="zh-CN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Class</a:t>
            </a:r>
          </a:p>
          <a:p>
            <a:r>
              <a:rPr lang="en-US" altLang="zh-CN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Branch</a:t>
            </a:r>
          </a:p>
        </p:txBody>
      </p:sp>
    </p:spTree>
    <p:extLst>
      <p:ext uri="{BB962C8B-B14F-4D97-AF65-F5344CB8AC3E}">
        <p14:creationId xmlns:p14="http://schemas.microsoft.com/office/powerpoint/2010/main" val="2779232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BA59FA-7706-4A14-8719-FE4531E3A5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b="1" dirty="0">
                <a:solidFill>
                  <a:srgbClr val="3D476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Q &amp; A Section</a:t>
            </a:r>
            <a:endParaRPr lang="zh-CN" altLang="en-US" sz="4000" b="1" dirty="0">
              <a:solidFill>
                <a:srgbClr val="3D476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pic>
        <p:nvPicPr>
          <p:cNvPr id="5" name="图片占位符 14">
            <a:extLst>
              <a:ext uri="{FF2B5EF4-FFF2-40B4-BE49-F238E27FC236}">
                <a16:creationId xmlns:a16="http://schemas.microsoft.com/office/drawing/2014/main" id="{C61136C0-492C-43CB-BF09-7BE7B8CC2C40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/>
          <a:srcRect l="21866" r="21866"/>
          <a:stretch/>
        </p:blipFill>
        <p:spPr>
          <a:xfrm>
            <a:off x="6099175" y="273050"/>
            <a:ext cx="5040313" cy="503872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0" algn="tr" rotWithShape="0">
              <a:prstClr val="black">
                <a:alpha val="99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40537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C7F716-E11F-4008-83F4-90AE86F10F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cap="none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Motivation</a:t>
            </a:r>
            <a:endParaRPr lang="zh-CN" altLang="en-US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4" name="图片 3" descr="图片包含 卫星&#10;&#10;描述已自动生成">
            <a:extLst>
              <a:ext uri="{FF2B5EF4-FFF2-40B4-BE49-F238E27FC236}">
                <a16:creationId xmlns:a16="http://schemas.microsoft.com/office/drawing/2014/main" id="{3051D979-7A84-4B55-9EFD-B4918C408B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669" y="1881290"/>
            <a:ext cx="4672997" cy="31604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FC71D510-28A0-45BD-AB17-42BE944A0E60}"/>
              </a:ext>
            </a:extLst>
          </p:cNvPr>
          <p:cNvSpPr txBox="1"/>
          <p:nvPr/>
        </p:nvSpPr>
        <p:spPr>
          <a:xfrm>
            <a:off x="1607479" y="5277963"/>
            <a:ext cx="33553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kern="0" dirty="0">
                <a:solidFill>
                  <a:srgbClr val="3D4762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Remote sensing</a:t>
            </a:r>
            <a:endParaRPr lang="zh-CN" altLang="en-US" sz="2400" kern="0" dirty="0">
              <a:solidFill>
                <a:srgbClr val="3D4762"/>
              </a:solidFill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pic>
        <p:nvPicPr>
          <p:cNvPr id="7" name="图片 6" descr="图片包含 电子产品&#10;&#10;描述已自动生成">
            <a:extLst>
              <a:ext uri="{FF2B5EF4-FFF2-40B4-BE49-F238E27FC236}">
                <a16:creationId xmlns:a16="http://schemas.microsoft.com/office/drawing/2014/main" id="{56DF62F5-518E-4569-8BCE-9176439DCC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0335" y="1848759"/>
            <a:ext cx="4672997" cy="31604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8B7579F2-CA30-43AB-B096-BAA322052977}"/>
              </a:ext>
            </a:extLst>
          </p:cNvPr>
          <p:cNvSpPr txBox="1"/>
          <p:nvPr/>
        </p:nvSpPr>
        <p:spPr>
          <a:xfrm>
            <a:off x="7229145" y="5277962"/>
            <a:ext cx="33553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kern="0" dirty="0">
                <a:solidFill>
                  <a:srgbClr val="3D4762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Deep learning</a:t>
            </a:r>
            <a:endParaRPr lang="zh-CN" altLang="en-US" sz="2400" kern="0" dirty="0">
              <a:solidFill>
                <a:srgbClr val="3D4762"/>
              </a:solidFill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6" name="加号 5">
            <a:extLst>
              <a:ext uri="{FF2B5EF4-FFF2-40B4-BE49-F238E27FC236}">
                <a16:creationId xmlns:a16="http://schemas.microsoft.com/office/drawing/2014/main" id="{E6E615E7-2BE1-4FC2-AEE7-F9FB12B9A855}"/>
              </a:ext>
            </a:extLst>
          </p:cNvPr>
          <p:cNvSpPr/>
          <p:nvPr/>
        </p:nvSpPr>
        <p:spPr>
          <a:xfrm>
            <a:off x="5897700" y="3263231"/>
            <a:ext cx="396600" cy="396600"/>
          </a:xfrm>
          <a:prstGeom prst="mathPlus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页脚占位符 12">
            <a:extLst>
              <a:ext uri="{FF2B5EF4-FFF2-40B4-BE49-F238E27FC236}">
                <a16:creationId xmlns:a16="http://schemas.microsoft.com/office/drawing/2014/main" id="{EE8A433B-6BEF-49AD-8E4B-52DD147DF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Automatic Identification of Ships on Satellite Images</a:t>
            </a:r>
            <a:endParaRPr lang="zh-CN" altLang="en-US" dirty="0"/>
          </a:p>
        </p:txBody>
      </p:sp>
      <p:sp>
        <p:nvSpPr>
          <p:cNvPr id="14" name="灯片编号占位符 13">
            <a:extLst>
              <a:ext uri="{FF2B5EF4-FFF2-40B4-BE49-F238E27FC236}">
                <a16:creationId xmlns:a16="http://schemas.microsoft.com/office/drawing/2014/main" id="{3AFB5DCF-4DCA-403A-BB5C-5BF3896F6E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034897-BE47-4E73-BD20-1F97404FF4D4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4119377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EA146C9B-73D5-44D6-8B3F-66E613DF91B4}"/>
              </a:ext>
            </a:extLst>
          </p:cNvPr>
          <p:cNvSpPr txBox="1">
            <a:spLocks/>
          </p:cNvSpPr>
          <p:nvPr/>
        </p:nvSpPr>
        <p:spPr>
          <a:xfrm>
            <a:off x="3857625" y="250468"/>
            <a:ext cx="4429125" cy="400110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400" b="1" i="0" kern="0" cap="small" baseline="0" dirty="0">
                <a:solidFill>
                  <a:srgbClr val="3D476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defRPr>
            </a:lvl1pPr>
          </a:lstStyle>
          <a:p>
            <a:r>
              <a:rPr lang="en-US" altLang="zh-CN" cap="none" dirty="0"/>
              <a:t>Summary</a:t>
            </a:r>
            <a:endParaRPr lang="en-US" dirty="0"/>
          </a:p>
        </p:txBody>
      </p:sp>
      <p:sp>
        <p:nvSpPr>
          <p:cNvPr id="5" name="任意多边形 15">
            <a:extLst>
              <a:ext uri="{FF2B5EF4-FFF2-40B4-BE49-F238E27FC236}">
                <a16:creationId xmlns:a16="http://schemas.microsoft.com/office/drawing/2014/main" id="{168B2C46-528E-4E31-A3DD-12A7212D5A0C}"/>
              </a:ext>
            </a:extLst>
          </p:cNvPr>
          <p:cNvSpPr/>
          <p:nvPr/>
        </p:nvSpPr>
        <p:spPr>
          <a:xfrm rot="10800000">
            <a:off x="6285350" y="1115042"/>
            <a:ext cx="5197852" cy="5295391"/>
          </a:xfrm>
          <a:custGeom>
            <a:avLst/>
            <a:gdLst>
              <a:gd name="connsiteX0" fmla="*/ 5197852 w 5197852"/>
              <a:gd name="connsiteY0" fmla="*/ 5295391 h 5295391"/>
              <a:gd name="connsiteX1" fmla="*/ 0 w 5197852"/>
              <a:gd name="connsiteY1" fmla="*/ 5295391 h 5295391"/>
              <a:gd name="connsiteX2" fmla="*/ 0 w 5197852"/>
              <a:gd name="connsiteY2" fmla="*/ 338381 h 5295391"/>
              <a:gd name="connsiteX3" fmla="*/ 4022947 w 5197852"/>
              <a:gd name="connsiteY3" fmla="*/ 338381 h 5295391"/>
              <a:gd name="connsiteX4" fmla="*/ 4219208 w 5197852"/>
              <a:gd name="connsiteY4" fmla="*/ 0 h 5295391"/>
              <a:gd name="connsiteX5" fmla="*/ 4415469 w 5197852"/>
              <a:gd name="connsiteY5" fmla="*/ 338381 h 5295391"/>
              <a:gd name="connsiteX6" fmla="*/ 5197852 w 5197852"/>
              <a:gd name="connsiteY6" fmla="*/ 338381 h 5295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97852" h="5295391">
                <a:moveTo>
                  <a:pt x="5197852" y="5295391"/>
                </a:moveTo>
                <a:lnTo>
                  <a:pt x="0" y="5295391"/>
                </a:lnTo>
                <a:lnTo>
                  <a:pt x="0" y="338381"/>
                </a:lnTo>
                <a:lnTo>
                  <a:pt x="4022947" y="338381"/>
                </a:lnTo>
                <a:lnTo>
                  <a:pt x="4219208" y="0"/>
                </a:lnTo>
                <a:lnTo>
                  <a:pt x="4415469" y="338381"/>
                </a:lnTo>
                <a:lnTo>
                  <a:pt x="5197852" y="338381"/>
                </a:lnTo>
                <a:close/>
              </a:path>
            </a:pathLst>
          </a:custGeom>
          <a:solidFill>
            <a:srgbClr val="3D476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任意多边形 16">
            <a:extLst>
              <a:ext uri="{FF2B5EF4-FFF2-40B4-BE49-F238E27FC236}">
                <a16:creationId xmlns:a16="http://schemas.microsoft.com/office/drawing/2014/main" id="{5B4FF4CB-290A-40E4-80DD-287071DFCDAD}"/>
              </a:ext>
            </a:extLst>
          </p:cNvPr>
          <p:cNvSpPr/>
          <p:nvPr/>
        </p:nvSpPr>
        <p:spPr>
          <a:xfrm rot="10800000">
            <a:off x="643467" y="1115040"/>
            <a:ext cx="5197852" cy="5295391"/>
          </a:xfrm>
          <a:custGeom>
            <a:avLst/>
            <a:gdLst>
              <a:gd name="connsiteX0" fmla="*/ 5197852 w 5197852"/>
              <a:gd name="connsiteY0" fmla="*/ 5295391 h 5295391"/>
              <a:gd name="connsiteX1" fmla="*/ 0 w 5197852"/>
              <a:gd name="connsiteY1" fmla="*/ 5295391 h 5295391"/>
              <a:gd name="connsiteX2" fmla="*/ 0 w 5197852"/>
              <a:gd name="connsiteY2" fmla="*/ 338381 h 5295391"/>
              <a:gd name="connsiteX3" fmla="*/ 4022947 w 5197852"/>
              <a:gd name="connsiteY3" fmla="*/ 338381 h 5295391"/>
              <a:gd name="connsiteX4" fmla="*/ 4219208 w 5197852"/>
              <a:gd name="connsiteY4" fmla="*/ 0 h 5295391"/>
              <a:gd name="connsiteX5" fmla="*/ 4415469 w 5197852"/>
              <a:gd name="connsiteY5" fmla="*/ 338381 h 5295391"/>
              <a:gd name="connsiteX6" fmla="*/ 5197852 w 5197852"/>
              <a:gd name="connsiteY6" fmla="*/ 338381 h 5295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97852" h="5295391">
                <a:moveTo>
                  <a:pt x="5197852" y="5295391"/>
                </a:moveTo>
                <a:lnTo>
                  <a:pt x="0" y="5295391"/>
                </a:lnTo>
                <a:lnTo>
                  <a:pt x="0" y="338381"/>
                </a:lnTo>
                <a:lnTo>
                  <a:pt x="4022947" y="338381"/>
                </a:lnTo>
                <a:lnTo>
                  <a:pt x="4219208" y="0"/>
                </a:lnTo>
                <a:lnTo>
                  <a:pt x="4415469" y="338381"/>
                </a:lnTo>
                <a:lnTo>
                  <a:pt x="5197852" y="338381"/>
                </a:lnTo>
                <a:close/>
              </a:path>
            </a:pathLst>
          </a:custGeom>
          <a:noFill/>
          <a:ln>
            <a:solidFill>
              <a:srgbClr val="3D476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0BB3EC81-D8D9-4915-818E-F9AEC2DA7ED4}"/>
              </a:ext>
            </a:extLst>
          </p:cNvPr>
          <p:cNvSpPr/>
          <p:nvPr/>
        </p:nvSpPr>
        <p:spPr>
          <a:xfrm>
            <a:off x="808021" y="3080867"/>
            <a:ext cx="2448877" cy="584775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pPr algn="ctr" defTabSz="609570"/>
            <a:r>
              <a:rPr lang="en-US" altLang="zh-CN" sz="3200" b="1" dirty="0">
                <a:solidFill>
                  <a:srgbClr val="3D476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charset="0"/>
                <a:cs typeface="Arial" panose="020B0604020202020204" pitchFamily="34" charset="0"/>
              </a:rPr>
              <a:t>Project Aim</a:t>
            </a:r>
            <a:endParaRPr lang="zh-CN" altLang="en-US" sz="3200" b="1" dirty="0">
              <a:solidFill>
                <a:srgbClr val="3D4762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微软雅黑" charset="0"/>
              <a:cs typeface="Arial" panose="020B0604020202020204" pitchFamily="34" charset="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8E435CCF-0B65-49A3-A231-912F2FD1C498}"/>
              </a:ext>
            </a:extLst>
          </p:cNvPr>
          <p:cNvSpPr/>
          <p:nvPr/>
        </p:nvSpPr>
        <p:spPr>
          <a:xfrm>
            <a:off x="844515" y="3605479"/>
            <a:ext cx="4824767" cy="1651158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defTabSz="609570">
              <a:lnSpc>
                <a:spcPct val="130000"/>
              </a:lnSpc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charset="0"/>
                <a:cs typeface="Arial" panose="020B0604020202020204" pitchFamily="34" charset="0"/>
              </a:rPr>
              <a:t>To implement state-of-the-art data science (deep learning) approaches to correctly identify ships from satellite images.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charset="0"/>
              <a:cs typeface="Arial" panose="020B0604020202020204" pitchFamily="34" charset="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CE3F546-D4C5-457E-9F8C-0BC5324C6ECA}"/>
              </a:ext>
            </a:extLst>
          </p:cNvPr>
          <p:cNvSpPr/>
          <p:nvPr/>
        </p:nvSpPr>
        <p:spPr>
          <a:xfrm>
            <a:off x="6450826" y="3080869"/>
            <a:ext cx="3417923" cy="584775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pPr algn="ctr" defTabSz="609570"/>
            <a:r>
              <a:rPr lang="en-US" altLang="zh-CN" sz="32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charset="0"/>
                <a:cs typeface="Arial" panose="020B0604020202020204" pitchFamily="34" charset="0"/>
              </a:rPr>
              <a:t>Project Benefits </a:t>
            </a:r>
            <a:endParaRPr lang="zh-CN" altLang="en-US" sz="3200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微软雅黑" charset="0"/>
              <a:cs typeface="Arial" panose="020B0604020202020204" pitchFamily="34" charset="0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EBA07CCB-7F60-4FC4-BD8D-6374B6FC37F2}"/>
              </a:ext>
            </a:extLst>
          </p:cNvPr>
          <p:cNvSpPr/>
          <p:nvPr/>
        </p:nvSpPr>
        <p:spPr>
          <a:xfrm>
            <a:off x="6450826" y="3605479"/>
            <a:ext cx="4824767" cy="2215478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algn="just" defTabSz="609570">
              <a:lnSpc>
                <a:spcPct val="130000"/>
              </a:lnSpc>
            </a:pP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ea typeface="微软雅黑" charset="0"/>
                <a:cs typeface="Arial" panose="020B0604020202020204" pitchFamily="34" charset="0"/>
              </a:rPr>
              <a:t>Profit increase through</a:t>
            </a:r>
          </a:p>
          <a:p>
            <a:pPr marL="285750" indent="-285750" algn="just" defTabSz="60957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ea typeface="微软雅黑" charset="0"/>
                <a:cs typeface="Arial" panose="020B0604020202020204" pitchFamily="34" charset="0"/>
              </a:rPr>
              <a:t>Cropping the budget on time, human resources and software development through scalable method;</a:t>
            </a:r>
          </a:p>
          <a:p>
            <a:pPr marL="285750" indent="-285750" algn="just" defTabSz="60957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ea typeface="微软雅黑" charset="0"/>
                <a:cs typeface="Arial" panose="020B0604020202020204" pitchFamily="34" charset="0"/>
              </a:rPr>
              <a:t>Increasing the profit by improving business efficiency and helping optimize schedule;</a:t>
            </a:r>
            <a:endParaRPr lang="zh-CN" altLang="en-US" dirty="0">
              <a:solidFill>
                <a:schemeClr val="bg1"/>
              </a:solidFill>
              <a:latin typeface="Arial" panose="020B0604020202020204" pitchFamily="34" charset="0"/>
              <a:ea typeface="微软雅黑" charset="0"/>
              <a:cs typeface="Arial" panose="020B0604020202020204" pitchFamily="34" charset="0"/>
            </a:endParaRPr>
          </a:p>
        </p:txBody>
      </p:sp>
      <p:sp>
        <p:nvSpPr>
          <p:cNvPr id="10" name="页脚占位符 9">
            <a:extLst>
              <a:ext uri="{FF2B5EF4-FFF2-40B4-BE49-F238E27FC236}">
                <a16:creationId xmlns:a16="http://schemas.microsoft.com/office/drawing/2014/main" id="{0E32C15F-A007-4DBF-9AC0-63A0796D0B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Automatic Identification of Ships on Satellite Images</a:t>
            </a:r>
            <a:endParaRPr lang="zh-CN" altLang="en-US" dirty="0"/>
          </a:p>
        </p:txBody>
      </p:sp>
      <p:sp>
        <p:nvSpPr>
          <p:cNvPr id="11" name="灯片编号占位符 10">
            <a:extLst>
              <a:ext uri="{FF2B5EF4-FFF2-40B4-BE49-F238E27FC236}">
                <a16:creationId xmlns:a16="http://schemas.microsoft.com/office/drawing/2014/main" id="{DCAC616E-6586-4294-B055-F32F77DB0C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034897-BE47-4E73-BD20-1F97404FF4D4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6893233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32EA75E9-059A-4CB4-8379-BD3BF79F9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cap="none" dirty="0"/>
              <a:t>Methodology</a:t>
            </a:r>
          </a:p>
        </p:txBody>
      </p:sp>
      <p:sp>
        <p:nvSpPr>
          <p:cNvPr id="10" name="任意多边形 7">
            <a:extLst>
              <a:ext uri="{FF2B5EF4-FFF2-40B4-BE49-F238E27FC236}">
                <a16:creationId xmlns:a16="http://schemas.microsoft.com/office/drawing/2014/main" id="{D30A589E-9FF1-4CFD-B465-AF7C801C4653}"/>
              </a:ext>
            </a:extLst>
          </p:cNvPr>
          <p:cNvSpPr/>
          <p:nvPr/>
        </p:nvSpPr>
        <p:spPr>
          <a:xfrm rot="13432065">
            <a:off x="3263733" y="1757211"/>
            <a:ext cx="583552" cy="583552"/>
          </a:xfrm>
          <a:custGeom>
            <a:avLst/>
            <a:gdLst>
              <a:gd name="connsiteX0" fmla="*/ 1 w 1083734"/>
              <a:gd name="connsiteY0" fmla="*/ 0 h 1083734"/>
              <a:gd name="connsiteX1" fmla="*/ 431801 w 1083734"/>
              <a:gd name="connsiteY1" fmla="*/ 0 h 1083734"/>
              <a:gd name="connsiteX2" fmla="*/ 431801 w 1083734"/>
              <a:gd name="connsiteY2" fmla="*/ 651734 h 1083734"/>
              <a:gd name="connsiteX3" fmla="*/ 1083734 w 1083734"/>
              <a:gd name="connsiteY3" fmla="*/ 651734 h 1083734"/>
              <a:gd name="connsiteX4" fmla="*/ 1083734 w 1083734"/>
              <a:gd name="connsiteY4" fmla="*/ 1083734 h 1083734"/>
              <a:gd name="connsiteX5" fmla="*/ 0 w 1083734"/>
              <a:gd name="connsiteY5" fmla="*/ 1083734 h 1083734"/>
              <a:gd name="connsiteX6" fmla="*/ 0 w 1083734"/>
              <a:gd name="connsiteY6" fmla="*/ 651734 h 1083734"/>
              <a:gd name="connsiteX7" fmla="*/ 1 w 1083734"/>
              <a:gd name="connsiteY7" fmla="*/ 651734 h 1083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3734" h="1083734">
                <a:moveTo>
                  <a:pt x="1" y="0"/>
                </a:moveTo>
                <a:lnTo>
                  <a:pt x="431801" y="0"/>
                </a:lnTo>
                <a:lnTo>
                  <a:pt x="431801" y="651734"/>
                </a:lnTo>
                <a:lnTo>
                  <a:pt x="1083734" y="651734"/>
                </a:lnTo>
                <a:lnTo>
                  <a:pt x="1083734" y="1083734"/>
                </a:lnTo>
                <a:lnTo>
                  <a:pt x="0" y="1083734"/>
                </a:lnTo>
                <a:lnTo>
                  <a:pt x="0" y="651734"/>
                </a:lnTo>
                <a:lnTo>
                  <a:pt x="1" y="651734"/>
                </a:lnTo>
                <a:close/>
              </a:path>
            </a:pathLst>
          </a:custGeom>
          <a:solidFill>
            <a:srgbClr val="C1AC9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任意多边形 8">
            <a:extLst>
              <a:ext uri="{FF2B5EF4-FFF2-40B4-BE49-F238E27FC236}">
                <a16:creationId xmlns:a16="http://schemas.microsoft.com/office/drawing/2014/main" id="{0682830C-F9BA-48B4-A692-107A0F1C8666}"/>
              </a:ext>
            </a:extLst>
          </p:cNvPr>
          <p:cNvSpPr/>
          <p:nvPr/>
        </p:nvSpPr>
        <p:spPr>
          <a:xfrm rot="13432065">
            <a:off x="1465809" y="1746446"/>
            <a:ext cx="1142271" cy="1142271"/>
          </a:xfrm>
          <a:custGeom>
            <a:avLst/>
            <a:gdLst>
              <a:gd name="connsiteX0" fmla="*/ 1 w 1083734"/>
              <a:gd name="connsiteY0" fmla="*/ 0 h 1083734"/>
              <a:gd name="connsiteX1" fmla="*/ 431801 w 1083734"/>
              <a:gd name="connsiteY1" fmla="*/ 0 h 1083734"/>
              <a:gd name="connsiteX2" fmla="*/ 431801 w 1083734"/>
              <a:gd name="connsiteY2" fmla="*/ 651734 h 1083734"/>
              <a:gd name="connsiteX3" fmla="*/ 1083734 w 1083734"/>
              <a:gd name="connsiteY3" fmla="*/ 651734 h 1083734"/>
              <a:gd name="connsiteX4" fmla="*/ 1083734 w 1083734"/>
              <a:gd name="connsiteY4" fmla="*/ 1083734 h 1083734"/>
              <a:gd name="connsiteX5" fmla="*/ 0 w 1083734"/>
              <a:gd name="connsiteY5" fmla="*/ 1083734 h 1083734"/>
              <a:gd name="connsiteX6" fmla="*/ 0 w 1083734"/>
              <a:gd name="connsiteY6" fmla="*/ 651734 h 1083734"/>
              <a:gd name="connsiteX7" fmla="*/ 1 w 1083734"/>
              <a:gd name="connsiteY7" fmla="*/ 651734 h 1083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3734" h="1083734">
                <a:moveTo>
                  <a:pt x="1" y="0"/>
                </a:moveTo>
                <a:lnTo>
                  <a:pt x="431801" y="0"/>
                </a:lnTo>
                <a:lnTo>
                  <a:pt x="431801" y="651734"/>
                </a:lnTo>
                <a:lnTo>
                  <a:pt x="1083734" y="651734"/>
                </a:lnTo>
                <a:lnTo>
                  <a:pt x="1083734" y="1083734"/>
                </a:lnTo>
                <a:lnTo>
                  <a:pt x="0" y="1083734"/>
                </a:lnTo>
                <a:lnTo>
                  <a:pt x="0" y="651734"/>
                </a:lnTo>
                <a:lnTo>
                  <a:pt x="1" y="651734"/>
                </a:lnTo>
                <a:close/>
              </a:path>
            </a:pathLst>
          </a:custGeom>
          <a:solidFill>
            <a:srgbClr val="3D476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任意多边形 9">
            <a:extLst>
              <a:ext uri="{FF2B5EF4-FFF2-40B4-BE49-F238E27FC236}">
                <a16:creationId xmlns:a16="http://schemas.microsoft.com/office/drawing/2014/main" id="{7502ADBA-CEC1-4ABF-8DBB-5452B1ECFEC1}"/>
              </a:ext>
            </a:extLst>
          </p:cNvPr>
          <p:cNvSpPr/>
          <p:nvPr/>
        </p:nvSpPr>
        <p:spPr>
          <a:xfrm rot="13432065">
            <a:off x="1954399" y="2583413"/>
            <a:ext cx="450993" cy="450993"/>
          </a:xfrm>
          <a:custGeom>
            <a:avLst/>
            <a:gdLst>
              <a:gd name="connsiteX0" fmla="*/ 1 w 1083734"/>
              <a:gd name="connsiteY0" fmla="*/ 0 h 1083734"/>
              <a:gd name="connsiteX1" fmla="*/ 431801 w 1083734"/>
              <a:gd name="connsiteY1" fmla="*/ 0 h 1083734"/>
              <a:gd name="connsiteX2" fmla="*/ 431801 w 1083734"/>
              <a:gd name="connsiteY2" fmla="*/ 651734 h 1083734"/>
              <a:gd name="connsiteX3" fmla="*/ 1083734 w 1083734"/>
              <a:gd name="connsiteY3" fmla="*/ 651734 h 1083734"/>
              <a:gd name="connsiteX4" fmla="*/ 1083734 w 1083734"/>
              <a:gd name="connsiteY4" fmla="*/ 1083734 h 1083734"/>
              <a:gd name="connsiteX5" fmla="*/ 0 w 1083734"/>
              <a:gd name="connsiteY5" fmla="*/ 1083734 h 1083734"/>
              <a:gd name="connsiteX6" fmla="*/ 0 w 1083734"/>
              <a:gd name="connsiteY6" fmla="*/ 651734 h 1083734"/>
              <a:gd name="connsiteX7" fmla="*/ 1 w 1083734"/>
              <a:gd name="connsiteY7" fmla="*/ 651734 h 1083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3734" h="1083734">
                <a:moveTo>
                  <a:pt x="1" y="0"/>
                </a:moveTo>
                <a:lnTo>
                  <a:pt x="431801" y="0"/>
                </a:lnTo>
                <a:lnTo>
                  <a:pt x="431801" y="651734"/>
                </a:lnTo>
                <a:lnTo>
                  <a:pt x="1083734" y="651734"/>
                </a:lnTo>
                <a:lnTo>
                  <a:pt x="1083734" y="1083734"/>
                </a:lnTo>
                <a:lnTo>
                  <a:pt x="0" y="1083734"/>
                </a:lnTo>
                <a:lnTo>
                  <a:pt x="0" y="651734"/>
                </a:lnTo>
                <a:lnTo>
                  <a:pt x="1" y="651734"/>
                </a:lnTo>
                <a:close/>
              </a:path>
            </a:pathLst>
          </a:custGeom>
          <a:solidFill>
            <a:srgbClr val="C1AC9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任意多边形 10">
            <a:extLst>
              <a:ext uri="{FF2B5EF4-FFF2-40B4-BE49-F238E27FC236}">
                <a16:creationId xmlns:a16="http://schemas.microsoft.com/office/drawing/2014/main" id="{6A3E05C5-B033-4447-AB3B-FC1BAB379912}"/>
              </a:ext>
            </a:extLst>
          </p:cNvPr>
          <p:cNvSpPr/>
          <p:nvPr/>
        </p:nvSpPr>
        <p:spPr>
          <a:xfrm rot="13432065">
            <a:off x="1276178" y="2583413"/>
            <a:ext cx="450993" cy="450993"/>
          </a:xfrm>
          <a:custGeom>
            <a:avLst/>
            <a:gdLst>
              <a:gd name="connsiteX0" fmla="*/ 1 w 1083734"/>
              <a:gd name="connsiteY0" fmla="*/ 0 h 1083734"/>
              <a:gd name="connsiteX1" fmla="*/ 431801 w 1083734"/>
              <a:gd name="connsiteY1" fmla="*/ 0 h 1083734"/>
              <a:gd name="connsiteX2" fmla="*/ 431801 w 1083734"/>
              <a:gd name="connsiteY2" fmla="*/ 651734 h 1083734"/>
              <a:gd name="connsiteX3" fmla="*/ 1083734 w 1083734"/>
              <a:gd name="connsiteY3" fmla="*/ 651734 h 1083734"/>
              <a:gd name="connsiteX4" fmla="*/ 1083734 w 1083734"/>
              <a:gd name="connsiteY4" fmla="*/ 1083734 h 1083734"/>
              <a:gd name="connsiteX5" fmla="*/ 0 w 1083734"/>
              <a:gd name="connsiteY5" fmla="*/ 1083734 h 1083734"/>
              <a:gd name="connsiteX6" fmla="*/ 0 w 1083734"/>
              <a:gd name="connsiteY6" fmla="*/ 651734 h 1083734"/>
              <a:gd name="connsiteX7" fmla="*/ 1 w 1083734"/>
              <a:gd name="connsiteY7" fmla="*/ 651734 h 1083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3734" h="1083734">
                <a:moveTo>
                  <a:pt x="1" y="0"/>
                </a:moveTo>
                <a:lnTo>
                  <a:pt x="431801" y="0"/>
                </a:lnTo>
                <a:lnTo>
                  <a:pt x="431801" y="651734"/>
                </a:lnTo>
                <a:lnTo>
                  <a:pt x="1083734" y="651734"/>
                </a:lnTo>
                <a:lnTo>
                  <a:pt x="1083734" y="1083734"/>
                </a:lnTo>
                <a:lnTo>
                  <a:pt x="0" y="1083734"/>
                </a:lnTo>
                <a:lnTo>
                  <a:pt x="0" y="651734"/>
                </a:lnTo>
                <a:lnTo>
                  <a:pt x="1" y="651734"/>
                </a:lnTo>
                <a:close/>
              </a:path>
            </a:pathLst>
          </a:custGeom>
          <a:solidFill>
            <a:srgbClr val="3D476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任意多边形 11">
            <a:extLst>
              <a:ext uri="{FF2B5EF4-FFF2-40B4-BE49-F238E27FC236}">
                <a16:creationId xmlns:a16="http://schemas.microsoft.com/office/drawing/2014/main" id="{22486648-BFFB-4411-B85A-DD6DD0F090C7}"/>
              </a:ext>
            </a:extLst>
          </p:cNvPr>
          <p:cNvSpPr/>
          <p:nvPr/>
        </p:nvSpPr>
        <p:spPr>
          <a:xfrm rot="13432065">
            <a:off x="2808510" y="2583413"/>
            <a:ext cx="450993" cy="450993"/>
          </a:xfrm>
          <a:custGeom>
            <a:avLst/>
            <a:gdLst>
              <a:gd name="connsiteX0" fmla="*/ 1 w 1083734"/>
              <a:gd name="connsiteY0" fmla="*/ 0 h 1083734"/>
              <a:gd name="connsiteX1" fmla="*/ 431801 w 1083734"/>
              <a:gd name="connsiteY1" fmla="*/ 0 h 1083734"/>
              <a:gd name="connsiteX2" fmla="*/ 431801 w 1083734"/>
              <a:gd name="connsiteY2" fmla="*/ 651734 h 1083734"/>
              <a:gd name="connsiteX3" fmla="*/ 1083734 w 1083734"/>
              <a:gd name="connsiteY3" fmla="*/ 651734 h 1083734"/>
              <a:gd name="connsiteX4" fmla="*/ 1083734 w 1083734"/>
              <a:gd name="connsiteY4" fmla="*/ 1083734 h 1083734"/>
              <a:gd name="connsiteX5" fmla="*/ 0 w 1083734"/>
              <a:gd name="connsiteY5" fmla="*/ 1083734 h 1083734"/>
              <a:gd name="connsiteX6" fmla="*/ 0 w 1083734"/>
              <a:gd name="connsiteY6" fmla="*/ 651734 h 1083734"/>
              <a:gd name="connsiteX7" fmla="*/ 1 w 1083734"/>
              <a:gd name="connsiteY7" fmla="*/ 651734 h 1083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3734" h="1083734">
                <a:moveTo>
                  <a:pt x="1" y="0"/>
                </a:moveTo>
                <a:lnTo>
                  <a:pt x="431801" y="0"/>
                </a:lnTo>
                <a:lnTo>
                  <a:pt x="431801" y="651734"/>
                </a:lnTo>
                <a:lnTo>
                  <a:pt x="1083734" y="651734"/>
                </a:lnTo>
                <a:lnTo>
                  <a:pt x="1083734" y="1083734"/>
                </a:lnTo>
                <a:lnTo>
                  <a:pt x="0" y="1083734"/>
                </a:lnTo>
                <a:lnTo>
                  <a:pt x="0" y="651734"/>
                </a:lnTo>
                <a:lnTo>
                  <a:pt x="1" y="651734"/>
                </a:lnTo>
                <a:close/>
              </a:path>
            </a:pathLst>
          </a:custGeom>
          <a:solidFill>
            <a:srgbClr val="89501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任意多边形 12">
            <a:extLst>
              <a:ext uri="{FF2B5EF4-FFF2-40B4-BE49-F238E27FC236}">
                <a16:creationId xmlns:a16="http://schemas.microsoft.com/office/drawing/2014/main" id="{FD32BDDB-A073-468B-946E-3B1A8DC5097B}"/>
              </a:ext>
            </a:extLst>
          </p:cNvPr>
          <p:cNvSpPr/>
          <p:nvPr/>
        </p:nvSpPr>
        <p:spPr>
          <a:xfrm rot="13432065">
            <a:off x="3662619" y="2583416"/>
            <a:ext cx="450993" cy="450993"/>
          </a:xfrm>
          <a:custGeom>
            <a:avLst/>
            <a:gdLst>
              <a:gd name="connsiteX0" fmla="*/ 1 w 1083734"/>
              <a:gd name="connsiteY0" fmla="*/ 0 h 1083734"/>
              <a:gd name="connsiteX1" fmla="*/ 431801 w 1083734"/>
              <a:gd name="connsiteY1" fmla="*/ 0 h 1083734"/>
              <a:gd name="connsiteX2" fmla="*/ 431801 w 1083734"/>
              <a:gd name="connsiteY2" fmla="*/ 651734 h 1083734"/>
              <a:gd name="connsiteX3" fmla="*/ 1083734 w 1083734"/>
              <a:gd name="connsiteY3" fmla="*/ 651734 h 1083734"/>
              <a:gd name="connsiteX4" fmla="*/ 1083734 w 1083734"/>
              <a:gd name="connsiteY4" fmla="*/ 1083734 h 1083734"/>
              <a:gd name="connsiteX5" fmla="*/ 0 w 1083734"/>
              <a:gd name="connsiteY5" fmla="*/ 1083734 h 1083734"/>
              <a:gd name="connsiteX6" fmla="*/ 0 w 1083734"/>
              <a:gd name="connsiteY6" fmla="*/ 651734 h 1083734"/>
              <a:gd name="connsiteX7" fmla="*/ 1 w 1083734"/>
              <a:gd name="connsiteY7" fmla="*/ 651734 h 1083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3734" h="1083734">
                <a:moveTo>
                  <a:pt x="1" y="0"/>
                </a:moveTo>
                <a:lnTo>
                  <a:pt x="431801" y="0"/>
                </a:lnTo>
                <a:lnTo>
                  <a:pt x="431801" y="651734"/>
                </a:lnTo>
                <a:lnTo>
                  <a:pt x="1083734" y="651734"/>
                </a:lnTo>
                <a:lnTo>
                  <a:pt x="1083734" y="1083734"/>
                </a:lnTo>
                <a:lnTo>
                  <a:pt x="0" y="1083734"/>
                </a:lnTo>
                <a:lnTo>
                  <a:pt x="0" y="651734"/>
                </a:lnTo>
                <a:lnTo>
                  <a:pt x="1" y="651734"/>
                </a:lnTo>
                <a:close/>
              </a:path>
            </a:pathLst>
          </a:custGeom>
          <a:solidFill>
            <a:srgbClr val="DC896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任意多边形 13">
            <a:extLst>
              <a:ext uri="{FF2B5EF4-FFF2-40B4-BE49-F238E27FC236}">
                <a16:creationId xmlns:a16="http://schemas.microsoft.com/office/drawing/2014/main" id="{0F91BB13-933F-4201-8460-E551AAB2CB91}"/>
              </a:ext>
            </a:extLst>
          </p:cNvPr>
          <p:cNvSpPr/>
          <p:nvPr/>
        </p:nvSpPr>
        <p:spPr>
          <a:xfrm rot="13432065">
            <a:off x="4463902" y="2583413"/>
            <a:ext cx="450993" cy="450993"/>
          </a:xfrm>
          <a:custGeom>
            <a:avLst/>
            <a:gdLst>
              <a:gd name="connsiteX0" fmla="*/ 1 w 1083734"/>
              <a:gd name="connsiteY0" fmla="*/ 0 h 1083734"/>
              <a:gd name="connsiteX1" fmla="*/ 431801 w 1083734"/>
              <a:gd name="connsiteY1" fmla="*/ 0 h 1083734"/>
              <a:gd name="connsiteX2" fmla="*/ 431801 w 1083734"/>
              <a:gd name="connsiteY2" fmla="*/ 651734 h 1083734"/>
              <a:gd name="connsiteX3" fmla="*/ 1083734 w 1083734"/>
              <a:gd name="connsiteY3" fmla="*/ 651734 h 1083734"/>
              <a:gd name="connsiteX4" fmla="*/ 1083734 w 1083734"/>
              <a:gd name="connsiteY4" fmla="*/ 1083734 h 1083734"/>
              <a:gd name="connsiteX5" fmla="*/ 0 w 1083734"/>
              <a:gd name="connsiteY5" fmla="*/ 1083734 h 1083734"/>
              <a:gd name="connsiteX6" fmla="*/ 0 w 1083734"/>
              <a:gd name="connsiteY6" fmla="*/ 651734 h 1083734"/>
              <a:gd name="connsiteX7" fmla="*/ 1 w 1083734"/>
              <a:gd name="connsiteY7" fmla="*/ 651734 h 1083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3734" h="1083734">
                <a:moveTo>
                  <a:pt x="1" y="0"/>
                </a:moveTo>
                <a:lnTo>
                  <a:pt x="431801" y="0"/>
                </a:lnTo>
                <a:lnTo>
                  <a:pt x="431801" y="651734"/>
                </a:lnTo>
                <a:lnTo>
                  <a:pt x="1083734" y="651734"/>
                </a:lnTo>
                <a:lnTo>
                  <a:pt x="1083734" y="1083734"/>
                </a:lnTo>
                <a:lnTo>
                  <a:pt x="0" y="1083734"/>
                </a:lnTo>
                <a:lnTo>
                  <a:pt x="0" y="651734"/>
                </a:lnTo>
                <a:lnTo>
                  <a:pt x="1" y="651734"/>
                </a:lnTo>
                <a:close/>
              </a:path>
            </a:pathLst>
          </a:custGeom>
          <a:solidFill>
            <a:srgbClr val="272A3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任意多边形 14">
            <a:extLst>
              <a:ext uri="{FF2B5EF4-FFF2-40B4-BE49-F238E27FC236}">
                <a16:creationId xmlns:a16="http://schemas.microsoft.com/office/drawing/2014/main" id="{A37B0B37-5A6A-4448-9EFD-FB11D9DCC943}"/>
              </a:ext>
            </a:extLst>
          </p:cNvPr>
          <p:cNvSpPr/>
          <p:nvPr/>
        </p:nvSpPr>
        <p:spPr>
          <a:xfrm rot="13432065">
            <a:off x="1463337" y="3687387"/>
            <a:ext cx="1037164" cy="1037164"/>
          </a:xfrm>
          <a:custGeom>
            <a:avLst/>
            <a:gdLst>
              <a:gd name="connsiteX0" fmla="*/ 1 w 1083734"/>
              <a:gd name="connsiteY0" fmla="*/ 0 h 1083734"/>
              <a:gd name="connsiteX1" fmla="*/ 431801 w 1083734"/>
              <a:gd name="connsiteY1" fmla="*/ 0 h 1083734"/>
              <a:gd name="connsiteX2" fmla="*/ 431801 w 1083734"/>
              <a:gd name="connsiteY2" fmla="*/ 651734 h 1083734"/>
              <a:gd name="connsiteX3" fmla="*/ 1083734 w 1083734"/>
              <a:gd name="connsiteY3" fmla="*/ 651734 h 1083734"/>
              <a:gd name="connsiteX4" fmla="*/ 1083734 w 1083734"/>
              <a:gd name="connsiteY4" fmla="*/ 1083734 h 1083734"/>
              <a:gd name="connsiteX5" fmla="*/ 0 w 1083734"/>
              <a:gd name="connsiteY5" fmla="*/ 1083734 h 1083734"/>
              <a:gd name="connsiteX6" fmla="*/ 0 w 1083734"/>
              <a:gd name="connsiteY6" fmla="*/ 651734 h 1083734"/>
              <a:gd name="connsiteX7" fmla="*/ 1 w 1083734"/>
              <a:gd name="connsiteY7" fmla="*/ 651734 h 1083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3734" h="1083734">
                <a:moveTo>
                  <a:pt x="1" y="0"/>
                </a:moveTo>
                <a:lnTo>
                  <a:pt x="431801" y="0"/>
                </a:lnTo>
                <a:lnTo>
                  <a:pt x="431801" y="651734"/>
                </a:lnTo>
                <a:lnTo>
                  <a:pt x="1083734" y="651734"/>
                </a:lnTo>
                <a:lnTo>
                  <a:pt x="1083734" y="1083734"/>
                </a:lnTo>
                <a:lnTo>
                  <a:pt x="0" y="1083734"/>
                </a:lnTo>
                <a:lnTo>
                  <a:pt x="0" y="651734"/>
                </a:lnTo>
                <a:lnTo>
                  <a:pt x="1" y="651734"/>
                </a:lnTo>
                <a:close/>
              </a:path>
            </a:pathLst>
          </a:custGeom>
          <a:solidFill>
            <a:srgbClr val="C1AC9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任意多边形 15">
            <a:extLst>
              <a:ext uri="{FF2B5EF4-FFF2-40B4-BE49-F238E27FC236}">
                <a16:creationId xmlns:a16="http://schemas.microsoft.com/office/drawing/2014/main" id="{4688B94B-99CC-48AB-BE0D-ADBA352CA2D8}"/>
              </a:ext>
            </a:extLst>
          </p:cNvPr>
          <p:cNvSpPr/>
          <p:nvPr/>
        </p:nvSpPr>
        <p:spPr>
          <a:xfrm rot="13432065">
            <a:off x="3488071" y="4357301"/>
            <a:ext cx="731161" cy="731161"/>
          </a:xfrm>
          <a:custGeom>
            <a:avLst/>
            <a:gdLst>
              <a:gd name="connsiteX0" fmla="*/ 1 w 1083734"/>
              <a:gd name="connsiteY0" fmla="*/ 0 h 1083734"/>
              <a:gd name="connsiteX1" fmla="*/ 431801 w 1083734"/>
              <a:gd name="connsiteY1" fmla="*/ 0 h 1083734"/>
              <a:gd name="connsiteX2" fmla="*/ 431801 w 1083734"/>
              <a:gd name="connsiteY2" fmla="*/ 651734 h 1083734"/>
              <a:gd name="connsiteX3" fmla="*/ 1083734 w 1083734"/>
              <a:gd name="connsiteY3" fmla="*/ 651734 h 1083734"/>
              <a:gd name="connsiteX4" fmla="*/ 1083734 w 1083734"/>
              <a:gd name="connsiteY4" fmla="*/ 1083734 h 1083734"/>
              <a:gd name="connsiteX5" fmla="*/ 0 w 1083734"/>
              <a:gd name="connsiteY5" fmla="*/ 1083734 h 1083734"/>
              <a:gd name="connsiteX6" fmla="*/ 0 w 1083734"/>
              <a:gd name="connsiteY6" fmla="*/ 651734 h 1083734"/>
              <a:gd name="connsiteX7" fmla="*/ 1 w 1083734"/>
              <a:gd name="connsiteY7" fmla="*/ 651734 h 1083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3734" h="1083734">
                <a:moveTo>
                  <a:pt x="1" y="0"/>
                </a:moveTo>
                <a:lnTo>
                  <a:pt x="431801" y="0"/>
                </a:lnTo>
                <a:lnTo>
                  <a:pt x="431801" y="651734"/>
                </a:lnTo>
                <a:lnTo>
                  <a:pt x="1083734" y="651734"/>
                </a:lnTo>
                <a:lnTo>
                  <a:pt x="1083734" y="1083734"/>
                </a:lnTo>
                <a:lnTo>
                  <a:pt x="0" y="1083734"/>
                </a:lnTo>
                <a:lnTo>
                  <a:pt x="0" y="651734"/>
                </a:lnTo>
                <a:lnTo>
                  <a:pt x="1" y="651734"/>
                </a:lnTo>
                <a:close/>
              </a:path>
            </a:pathLst>
          </a:custGeom>
          <a:solidFill>
            <a:srgbClr val="89501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任意多边形 16">
            <a:extLst>
              <a:ext uri="{FF2B5EF4-FFF2-40B4-BE49-F238E27FC236}">
                <a16:creationId xmlns:a16="http://schemas.microsoft.com/office/drawing/2014/main" id="{D25A2924-95D1-4FCB-9D10-B154CABCE611}"/>
              </a:ext>
            </a:extLst>
          </p:cNvPr>
          <p:cNvSpPr/>
          <p:nvPr/>
        </p:nvSpPr>
        <p:spPr>
          <a:xfrm rot="13432065">
            <a:off x="2808507" y="4827581"/>
            <a:ext cx="450993" cy="450993"/>
          </a:xfrm>
          <a:custGeom>
            <a:avLst/>
            <a:gdLst>
              <a:gd name="connsiteX0" fmla="*/ 1 w 1083734"/>
              <a:gd name="connsiteY0" fmla="*/ 0 h 1083734"/>
              <a:gd name="connsiteX1" fmla="*/ 431801 w 1083734"/>
              <a:gd name="connsiteY1" fmla="*/ 0 h 1083734"/>
              <a:gd name="connsiteX2" fmla="*/ 431801 w 1083734"/>
              <a:gd name="connsiteY2" fmla="*/ 651734 h 1083734"/>
              <a:gd name="connsiteX3" fmla="*/ 1083734 w 1083734"/>
              <a:gd name="connsiteY3" fmla="*/ 651734 h 1083734"/>
              <a:gd name="connsiteX4" fmla="*/ 1083734 w 1083734"/>
              <a:gd name="connsiteY4" fmla="*/ 1083734 h 1083734"/>
              <a:gd name="connsiteX5" fmla="*/ 0 w 1083734"/>
              <a:gd name="connsiteY5" fmla="*/ 1083734 h 1083734"/>
              <a:gd name="connsiteX6" fmla="*/ 0 w 1083734"/>
              <a:gd name="connsiteY6" fmla="*/ 651734 h 1083734"/>
              <a:gd name="connsiteX7" fmla="*/ 1 w 1083734"/>
              <a:gd name="connsiteY7" fmla="*/ 651734 h 1083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3734" h="1083734">
                <a:moveTo>
                  <a:pt x="1" y="0"/>
                </a:moveTo>
                <a:lnTo>
                  <a:pt x="431801" y="0"/>
                </a:lnTo>
                <a:lnTo>
                  <a:pt x="431801" y="651734"/>
                </a:lnTo>
                <a:lnTo>
                  <a:pt x="1083734" y="651734"/>
                </a:lnTo>
                <a:lnTo>
                  <a:pt x="1083734" y="1083734"/>
                </a:lnTo>
                <a:lnTo>
                  <a:pt x="0" y="1083734"/>
                </a:lnTo>
                <a:lnTo>
                  <a:pt x="0" y="651734"/>
                </a:lnTo>
                <a:lnTo>
                  <a:pt x="1" y="651734"/>
                </a:lnTo>
                <a:close/>
              </a:path>
            </a:pathLst>
          </a:custGeom>
          <a:solidFill>
            <a:srgbClr val="DC896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1B01F8DC-92F7-429C-87BB-A823E2851A19}"/>
              </a:ext>
            </a:extLst>
          </p:cNvPr>
          <p:cNvSpPr txBox="1"/>
          <p:nvPr/>
        </p:nvSpPr>
        <p:spPr>
          <a:xfrm>
            <a:off x="1990389" y="2926769"/>
            <a:ext cx="4105611" cy="144655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GB" altLang="zh-CN" sz="4400" b="1" dirty="0">
                <a:solidFill>
                  <a:srgbClr val="3D476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Traditional</a:t>
            </a:r>
          </a:p>
          <a:p>
            <a:r>
              <a:rPr lang="en-GB" altLang="zh-CN" sz="4400" b="1" dirty="0">
                <a:solidFill>
                  <a:srgbClr val="3D476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Deep Learning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07DD3B01-66FC-49A4-BFB8-2B48E99A838A}"/>
              </a:ext>
            </a:extLst>
          </p:cNvPr>
          <p:cNvSpPr txBox="1"/>
          <p:nvPr/>
        </p:nvSpPr>
        <p:spPr>
          <a:xfrm>
            <a:off x="6096000" y="1905506"/>
            <a:ext cx="474804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1998"/>
            <a:r>
              <a:rPr lang="en-US" altLang="zh-CN" sz="3200" dirty="0">
                <a:solidFill>
                  <a:srgbClr val="3D476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An artificial intelligence function that imitates the workings of the human brain in processing data and creating patterns for use in decision making.</a:t>
            </a:r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A6D6A8F1-0D44-46AC-B070-C1213DCCC4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Automatic Identification of Ships on Satellite Images</a:t>
            </a:r>
            <a:endParaRPr lang="zh-CN" altLang="en-US" dirty="0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4E004106-8D6E-49AA-BB63-4E02EBC6F1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034897-BE47-4E73-BD20-1F97404FF4D4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1827990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32EA75E9-059A-4CB4-8379-BD3BF79F9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cap="none" dirty="0"/>
              <a:t>Methodology</a:t>
            </a:r>
          </a:p>
        </p:txBody>
      </p:sp>
      <p:sp>
        <p:nvSpPr>
          <p:cNvPr id="10" name="任意多边形 7">
            <a:extLst>
              <a:ext uri="{FF2B5EF4-FFF2-40B4-BE49-F238E27FC236}">
                <a16:creationId xmlns:a16="http://schemas.microsoft.com/office/drawing/2014/main" id="{D30A589E-9FF1-4CFD-B465-AF7C801C4653}"/>
              </a:ext>
            </a:extLst>
          </p:cNvPr>
          <p:cNvSpPr/>
          <p:nvPr/>
        </p:nvSpPr>
        <p:spPr>
          <a:xfrm rot="13432065">
            <a:off x="3263733" y="1757211"/>
            <a:ext cx="583552" cy="583552"/>
          </a:xfrm>
          <a:custGeom>
            <a:avLst/>
            <a:gdLst>
              <a:gd name="connsiteX0" fmla="*/ 1 w 1083734"/>
              <a:gd name="connsiteY0" fmla="*/ 0 h 1083734"/>
              <a:gd name="connsiteX1" fmla="*/ 431801 w 1083734"/>
              <a:gd name="connsiteY1" fmla="*/ 0 h 1083734"/>
              <a:gd name="connsiteX2" fmla="*/ 431801 w 1083734"/>
              <a:gd name="connsiteY2" fmla="*/ 651734 h 1083734"/>
              <a:gd name="connsiteX3" fmla="*/ 1083734 w 1083734"/>
              <a:gd name="connsiteY3" fmla="*/ 651734 h 1083734"/>
              <a:gd name="connsiteX4" fmla="*/ 1083734 w 1083734"/>
              <a:gd name="connsiteY4" fmla="*/ 1083734 h 1083734"/>
              <a:gd name="connsiteX5" fmla="*/ 0 w 1083734"/>
              <a:gd name="connsiteY5" fmla="*/ 1083734 h 1083734"/>
              <a:gd name="connsiteX6" fmla="*/ 0 w 1083734"/>
              <a:gd name="connsiteY6" fmla="*/ 651734 h 1083734"/>
              <a:gd name="connsiteX7" fmla="*/ 1 w 1083734"/>
              <a:gd name="connsiteY7" fmla="*/ 651734 h 1083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3734" h="1083734">
                <a:moveTo>
                  <a:pt x="1" y="0"/>
                </a:moveTo>
                <a:lnTo>
                  <a:pt x="431801" y="0"/>
                </a:lnTo>
                <a:lnTo>
                  <a:pt x="431801" y="651734"/>
                </a:lnTo>
                <a:lnTo>
                  <a:pt x="1083734" y="651734"/>
                </a:lnTo>
                <a:lnTo>
                  <a:pt x="1083734" y="1083734"/>
                </a:lnTo>
                <a:lnTo>
                  <a:pt x="0" y="1083734"/>
                </a:lnTo>
                <a:lnTo>
                  <a:pt x="0" y="651734"/>
                </a:lnTo>
                <a:lnTo>
                  <a:pt x="1" y="651734"/>
                </a:lnTo>
                <a:close/>
              </a:path>
            </a:pathLst>
          </a:custGeom>
          <a:solidFill>
            <a:srgbClr val="C1AC9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 8">
            <a:extLst>
              <a:ext uri="{FF2B5EF4-FFF2-40B4-BE49-F238E27FC236}">
                <a16:creationId xmlns:a16="http://schemas.microsoft.com/office/drawing/2014/main" id="{0682830C-F9BA-48B4-A692-107A0F1C8666}"/>
              </a:ext>
            </a:extLst>
          </p:cNvPr>
          <p:cNvSpPr/>
          <p:nvPr/>
        </p:nvSpPr>
        <p:spPr>
          <a:xfrm rot="13432065">
            <a:off x="1465809" y="1746446"/>
            <a:ext cx="1142271" cy="1142271"/>
          </a:xfrm>
          <a:custGeom>
            <a:avLst/>
            <a:gdLst>
              <a:gd name="connsiteX0" fmla="*/ 1 w 1083734"/>
              <a:gd name="connsiteY0" fmla="*/ 0 h 1083734"/>
              <a:gd name="connsiteX1" fmla="*/ 431801 w 1083734"/>
              <a:gd name="connsiteY1" fmla="*/ 0 h 1083734"/>
              <a:gd name="connsiteX2" fmla="*/ 431801 w 1083734"/>
              <a:gd name="connsiteY2" fmla="*/ 651734 h 1083734"/>
              <a:gd name="connsiteX3" fmla="*/ 1083734 w 1083734"/>
              <a:gd name="connsiteY3" fmla="*/ 651734 h 1083734"/>
              <a:gd name="connsiteX4" fmla="*/ 1083734 w 1083734"/>
              <a:gd name="connsiteY4" fmla="*/ 1083734 h 1083734"/>
              <a:gd name="connsiteX5" fmla="*/ 0 w 1083734"/>
              <a:gd name="connsiteY5" fmla="*/ 1083734 h 1083734"/>
              <a:gd name="connsiteX6" fmla="*/ 0 w 1083734"/>
              <a:gd name="connsiteY6" fmla="*/ 651734 h 1083734"/>
              <a:gd name="connsiteX7" fmla="*/ 1 w 1083734"/>
              <a:gd name="connsiteY7" fmla="*/ 651734 h 1083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3734" h="1083734">
                <a:moveTo>
                  <a:pt x="1" y="0"/>
                </a:moveTo>
                <a:lnTo>
                  <a:pt x="431801" y="0"/>
                </a:lnTo>
                <a:lnTo>
                  <a:pt x="431801" y="651734"/>
                </a:lnTo>
                <a:lnTo>
                  <a:pt x="1083734" y="651734"/>
                </a:lnTo>
                <a:lnTo>
                  <a:pt x="1083734" y="1083734"/>
                </a:lnTo>
                <a:lnTo>
                  <a:pt x="0" y="1083734"/>
                </a:lnTo>
                <a:lnTo>
                  <a:pt x="0" y="651734"/>
                </a:lnTo>
                <a:lnTo>
                  <a:pt x="1" y="651734"/>
                </a:lnTo>
                <a:close/>
              </a:path>
            </a:pathLst>
          </a:custGeom>
          <a:solidFill>
            <a:srgbClr val="3D476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任意多边形 9">
            <a:extLst>
              <a:ext uri="{FF2B5EF4-FFF2-40B4-BE49-F238E27FC236}">
                <a16:creationId xmlns:a16="http://schemas.microsoft.com/office/drawing/2014/main" id="{7502ADBA-CEC1-4ABF-8DBB-5452B1ECFEC1}"/>
              </a:ext>
            </a:extLst>
          </p:cNvPr>
          <p:cNvSpPr/>
          <p:nvPr/>
        </p:nvSpPr>
        <p:spPr>
          <a:xfrm rot="13432065">
            <a:off x="1954399" y="2583413"/>
            <a:ext cx="450993" cy="450993"/>
          </a:xfrm>
          <a:custGeom>
            <a:avLst/>
            <a:gdLst>
              <a:gd name="connsiteX0" fmla="*/ 1 w 1083734"/>
              <a:gd name="connsiteY0" fmla="*/ 0 h 1083734"/>
              <a:gd name="connsiteX1" fmla="*/ 431801 w 1083734"/>
              <a:gd name="connsiteY1" fmla="*/ 0 h 1083734"/>
              <a:gd name="connsiteX2" fmla="*/ 431801 w 1083734"/>
              <a:gd name="connsiteY2" fmla="*/ 651734 h 1083734"/>
              <a:gd name="connsiteX3" fmla="*/ 1083734 w 1083734"/>
              <a:gd name="connsiteY3" fmla="*/ 651734 h 1083734"/>
              <a:gd name="connsiteX4" fmla="*/ 1083734 w 1083734"/>
              <a:gd name="connsiteY4" fmla="*/ 1083734 h 1083734"/>
              <a:gd name="connsiteX5" fmla="*/ 0 w 1083734"/>
              <a:gd name="connsiteY5" fmla="*/ 1083734 h 1083734"/>
              <a:gd name="connsiteX6" fmla="*/ 0 w 1083734"/>
              <a:gd name="connsiteY6" fmla="*/ 651734 h 1083734"/>
              <a:gd name="connsiteX7" fmla="*/ 1 w 1083734"/>
              <a:gd name="connsiteY7" fmla="*/ 651734 h 1083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3734" h="1083734">
                <a:moveTo>
                  <a:pt x="1" y="0"/>
                </a:moveTo>
                <a:lnTo>
                  <a:pt x="431801" y="0"/>
                </a:lnTo>
                <a:lnTo>
                  <a:pt x="431801" y="651734"/>
                </a:lnTo>
                <a:lnTo>
                  <a:pt x="1083734" y="651734"/>
                </a:lnTo>
                <a:lnTo>
                  <a:pt x="1083734" y="1083734"/>
                </a:lnTo>
                <a:lnTo>
                  <a:pt x="0" y="1083734"/>
                </a:lnTo>
                <a:lnTo>
                  <a:pt x="0" y="651734"/>
                </a:lnTo>
                <a:lnTo>
                  <a:pt x="1" y="651734"/>
                </a:lnTo>
                <a:close/>
              </a:path>
            </a:pathLst>
          </a:custGeom>
          <a:solidFill>
            <a:srgbClr val="C1AC9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任意多边形 10">
            <a:extLst>
              <a:ext uri="{FF2B5EF4-FFF2-40B4-BE49-F238E27FC236}">
                <a16:creationId xmlns:a16="http://schemas.microsoft.com/office/drawing/2014/main" id="{6A3E05C5-B033-4447-AB3B-FC1BAB379912}"/>
              </a:ext>
            </a:extLst>
          </p:cNvPr>
          <p:cNvSpPr/>
          <p:nvPr/>
        </p:nvSpPr>
        <p:spPr>
          <a:xfrm rot="13432065">
            <a:off x="1276178" y="2583413"/>
            <a:ext cx="450993" cy="450993"/>
          </a:xfrm>
          <a:custGeom>
            <a:avLst/>
            <a:gdLst>
              <a:gd name="connsiteX0" fmla="*/ 1 w 1083734"/>
              <a:gd name="connsiteY0" fmla="*/ 0 h 1083734"/>
              <a:gd name="connsiteX1" fmla="*/ 431801 w 1083734"/>
              <a:gd name="connsiteY1" fmla="*/ 0 h 1083734"/>
              <a:gd name="connsiteX2" fmla="*/ 431801 w 1083734"/>
              <a:gd name="connsiteY2" fmla="*/ 651734 h 1083734"/>
              <a:gd name="connsiteX3" fmla="*/ 1083734 w 1083734"/>
              <a:gd name="connsiteY3" fmla="*/ 651734 h 1083734"/>
              <a:gd name="connsiteX4" fmla="*/ 1083734 w 1083734"/>
              <a:gd name="connsiteY4" fmla="*/ 1083734 h 1083734"/>
              <a:gd name="connsiteX5" fmla="*/ 0 w 1083734"/>
              <a:gd name="connsiteY5" fmla="*/ 1083734 h 1083734"/>
              <a:gd name="connsiteX6" fmla="*/ 0 w 1083734"/>
              <a:gd name="connsiteY6" fmla="*/ 651734 h 1083734"/>
              <a:gd name="connsiteX7" fmla="*/ 1 w 1083734"/>
              <a:gd name="connsiteY7" fmla="*/ 651734 h 1083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3734" h="1083734">
                <a:moveTo>
                  <a:pt x="1" y="0"/>
                </a:moveTo>
                <a:lnTo>
                  <a:pt x="431801" y="0"/>
                </a:lnTo>
                <a:lnTo>
                  <a:pt x="431801" y="651734"/>
                </a:lnTo>
                <a:lnTo>
                  <a:pt x="1083734" y="651734"/>
                </a:lnTo>
                <a:lnTo>
                  <a:pt x="1083734" y="1083734"/>
                </a:lnTo>
                <a:lnTo>
                  <a:pt x="0" y="1083734"/>
                </a:lnTo>
                <a:lnTo>
                  <a:pt x="0" y="651734"/>
                </a:lnTo>
                <a:lnTo>
                  <a:pt x="1" y="651734"/>
                </a:lnTo>
                <a:close/>
              </a:path>
            </a:pathLst>
          </a:custGeom>
          <a:solidFill>
            <a:srgbClr val="3D476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任意多边形 11">
            <a:extLst>
              <a:ext uri="{FF2B5EF4-FFF2-40B4-BE49-F238E27FC236}">
                <a16:creationId xmlns:a16="http://schemas.microsoft.com/office/drawing/2014/main" id="{22486648-BFFB-4411-B85A-DD6DD0F090C7}"/>
              </a:ext>
            </a:extLst>
          </p:cNvPr>
          <p:cNvSpPr/>
          <p:nvPr/>
        </p:nvSpPr>
        <p:spPr>
          <a:xfrm rot="13432065">
            <a:off x="2808510" y="2583413"/>
            <a:ext cx="450993" cy="450993"/>
          </a:xfrm>
          <a:custGeom>
            <a:avLst/>
            <a:gdLst>
              <a:gd name="connsiteX0" fmla="*/ 1 w 1083734"/>
              <a:gd name="connsiteY0" fmla="*/ 0 h 1083734"/>
              <a:gd name="connsiteX1" fmla="*/ 431801 w 1083734"/>
              <a:gd name="connsiteY1" fmla="*/ 0 h 1083734"/>
              <a:gd name="connsiteX2" fmla="*/ 431801 w 1083734"/>
              <a:gd name="connsiteY2" fmla="*/ 651734 h 1083734"/>
              <a:gd name="connsiteX3" fmla="*/ 1083734 w 1083734"/>
              <a:gd name="connsiteY3" fmla="*/ 651734 h 1083734"/>
              <a:gd name="connsiteX4" fmla="*/ 1083734 w 1083734"/>
              <a:gd name="connsiteY4" fmla="*/ 1083734 h 1083734"/>
              <a:gd name="connsiteX5" fmla="*/ 0 w 1083734"/>
              <a:gd name="connsiteY5" fmla="*/ 1083734 h 1083734"/>
              <a:gd name="connsiteX6" fmla="*/ 0 w 1083734"/>
              <a:gd name="connsiteY6" fmla="*/ 651734 h 1083734"/>
              <a:gd name="connsiteX7" fmla="*/ 1 w 1083734"/>
              <a:gd name="connsiteY7" fmla="*/ 651734 h 1083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3734" h="1083734">
                <a:moveTo>
                  <a:pt x="1" y="0"/>
                </a:moveTo>
                <a:lnTo>
                  <a:pt x="431801" y="0"/>
                </a:lnTo>
                <a:lnTo>
                  <a:pt x="431801" y="651734"/>
                </a:lnTo>
                <a:lnTo>
                  <a:pt x="1083734" y="651734"/>
                </a:lnTo>
                <a:lnTo>
                  <a:pt x="1083734" y="1083734"/>
                </a:lnTo>
                <a:lnTo>
                  <a:pt x="0" y="1083734"/>
                </a:lnTo>
                <a:lnTo>
                  <a:pt x="0" y="651734"/>
                </a:lnTo>
                <a:lnTo>
                  <a:pt x="1" y="651734"/>
                </a:lnTo>
                <a:close/>
              </a:path>
            </a:pathLst>
          </a:custGeom>
          <a:solidFill>
            <a:srgbClr val="89501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任意多边形 12">
            <a:extLst>
              <a:ext uri="{FF2B5EF4-FFF2-40B4-BE49-F238E27FC236}">
                <a16:creationId xmlns:a16="http://schemas.microsoft.com/office/drawing/2014/main" id="{FD32BDDB-A073-468B-946E-3B1A8DC5097B}"/>
              </a:ext>
            </a:extLst>
          </p:cNvPr>
          <p:cNvSpPr/>
          <p:nvPr/>
        </p:nvSpPr>
        <p:spPr>
          <a:xfrm rot="13432065">
            <a:off x="3662619" y="2583416"/>
            <a:ext cx="450993" cy="450993"/>
          </a:xfrm>
          <a:custGeom>
            <a:avLst/>
            <a:gdLst>
              <a:gd name="connsiteX0" fmla="*/ 1 w 1083734"/>
              <a:gd name="connsiteY0" fmla="*/ 0 h 1083734"/>
              <a:gd name="connsiteX1" fmla="*/ 431801 w 1083734"/>
              <a:gd name="connsiteY1" fmla="*/ 0 h 1083734"/>
              <a:gd name="connsiteX2" fmla="*/ 431801 w 1083734"/>
              <a:gd name="connsiteY2" fmla="*/ 651734 h 1083734"/>
              <a:gd name="connsiteX3" fmla="*/ 1083734 w 1083734"/>
              <a:gd name="connsiteY3" fmla="*/ 651734 h 1083734"/>
              <a:gd name="connsiteX4" fmla="*/ 1083734 w 1083734"/>
              <a:gd name="connsiteY4" fmla="*/ 1083734 h 1083734"/>
              <a:gd name="connsiteX5" fmla="*/ 0 w 1083734"/>
              <a:gd name="connsiteY5" fmla="*/ 1083734 h 1083734"/>
              <a:gd name="connsiteX6" fmla="*/ 0 w 1083734"/>
              <a:gd name="connsiteY6" fmla="*/ 651734 h 1083734"/>
              <a:gd name="connsiteX7" fmla="*/ 1 w 1083734"/>
              <a:gd name="connsiteY7" fmla="*/ 651734 h 1083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3734" h="1083734">
                <a:moveTo>
                  <a:pt x="1" y="0"/>
                </a:moveTo>
                <a:lnTo>
                  <a:pt x="431801" y="0"/>
                </a:lnTo>
                <a:lnTo>
                  <a:pt x="431801" y="651734"/>
                </a:lnTo>
                <a:lnTo>
                  <a:pt x="1083734" y="651734"/>
                </a:lnTo>
                <a:lnTo>
                  <a:pt x="1083734" y="1083734"/>
                </a:lnTo>
                <a:lnTo>
                  <a:pt x="0" y="1083734"/>
                </a:lnTo>
                <a:lnTo>
                  <a:pt x="0" y="651734"/>
                </a:lnTo>
                <a:lnTo>
                  <a:pt x="1" y="651734"/>
                </a:lnTo>
                <a:close/>
              </a:path>
            </a:pathLst>
          </a:custGeom>
          <a:solidFill>
            <a:srgbClr val="DC896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任意多边形 13">
            <a:extLst>
              <a:ext uri="{FF2B5EF4-FFF2-40B4-BE49-F238E27FC236}">
                <a16:creationId xmlns:a16="http://schemas.microsoft.com/office/drawing/2014/main" id="{0F91BB13-933F-4201-8460-E551AAB2CB91}"/>
              </a:ext>
            </a:extLst>
          </p:cNvPr>
          <p:cNvSpPr/>
          <p:nvPr/>
        </p:nvSpPr>
        <p:spPr>
          <a:xfrm rot="13432065">
            <a:off x="4463902" y="2583413"/>
            <a:ext cx="450993" cy="450993"/>
          </a:xfrm>
          <a:custGeom>
            <a:avLst/>
            <a:gdLst>
              <a:gd name="connsiteX0" fmla="*/ 1 w 1083734"/>
              <a:gd name="connsiteY0" fmla="*/ 0 h 1083734"/>
              <a:gd name="connsiteX1" fmla="*/ 431801 w 1083734"/>
              <a:gd name="connsiteY1" fmla="*/ 0 h 1083734"/>
              <a:gd name="connsiteX2" fmla="*/ 431801 w 1083734"/>
              <a:gd name="connsiteY2" fmla="*/ 651734 h 1083734"/>
              <a:gd name="connsiteX3" fmla="*/ 1083734 w 1083734"/>
              <a:gd name="connsiteY3" fmla="*/ 651734 h 1083734"/>
              <a:gd name="connsiteX4" fmla="*/ 1083734 w 1083734"/>
              <a:gd name="connsiteY4" fmla="*/ 1083734 h 1083734"/>
              <a:gd name="connsiteX5" fmla="*/ 0 w 1083734"/>
              <a:gd name="connsiteY5" fmla="*/ 1083734 h 1083734"/>
              <a:gd name="connsiteX6" fmla="*/ 0 w 1083734"/>
              <a:gd name="connsiteY6" fmla="*/ 651734 h 1083734"/>
              <a:gd name="connsiteX7" fmla="*/ 1 w 1083734"/>
              <a:gd name="connsiteY7" fmla="*/ 651734 h 1083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3734" h="1083734">
                <a:moveTo>
                  <a:pt x="1" y="0"/>
                </a:moveTo>
                <a:lnTo>
                  <a:pt x="431801" y="0"/>
                </a:lnTo>
                <a:lnTo>
                  <a:pt x="431801" y="651734"/>
                </a:lnTo>
                <a:lnTo>
                  <a:pt x="1083734" y="651734"/>
                </a:lnTo>
                <a:lnTo>
                  <a:pt x="1083734" y="1083734"/>
                </a:lnTo>
                <a:lnTo>
                  <a:pt x="0" y="1083734"/>
                </a:lnTo>
                <a:lnTo>
                  <a:pt x="0" y="651734"/>
                </a:lnTo>
                <a:lnTo>
                  <a:pt x="1" y="651734"/>
                </a:lnTo>
                <a:close/>
              </a:path>
            </a:pathLst>
          </a:custGeom>
          <a:solidFill>
            <a:srgbClr val="272A3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任意多边形 14">
            <a:extLst>
              <a:ext uri="{FF2B5EF4-FFF2-40B4-BE49-F238E27FC236}">
                <a16:creationId xmlns:a16="http://schemas.microsoft.com/office/drawing/2014/main" id="{A37B0B37-5A6A-4448-9EFD-FB11D9DCC943}"/>
              </a:ext>
            </a:extLst>
          </p:cNvPr>
          <p:cNvSpPr/>
          <p:nvPr/>
        </p:nvSpPr>
        <p:spPr>
          <a:xfrm rot="13432065">
            <a:off x="1463337" y="3687387"/>
            <a:ext cx="1037164" cy="1037164"/>
          </a:xfrm>
          <a:custGeom>
            <a:avLst/>
            <a:gdLst>
              <a:gd name="connsiteX0" fmla="*/ 1 w 1083734"/>
              <a:gd name="connsiteY0" fmla="*/ 0 h 1083734"/>
              <a:gd name="connsiteX1" fmla="*/ 431801 w 1083734"/>
              <a:gd name="connsiteY1" fmla="*/ 0 h 1083734"/>
              <a:gd name="connsiteX2" fmla="*/ 431801 w 1083734"/>
              <a:gd name="connsiteY2" fmla="*/ 651734 h 1083734"/>
              <a:gd name="connsiteX3" fmla="*/ 1083734 w 1083734"/>
              <a:gd name="connsiteY3" fmla="*/ 651734 h 1083734"/>
              <a:gd name="connsiteX4" fmla="*/ 1083734 w 1083734"/>
              <a:gd name="connsiteY4" fmla="*/ 1083734 h 1083734"/>
              <a:gd name="connsiteX5" fmla="*/ 0 w 1083734"/>
              <a:gd name="connsiteY5" fmla="*/ 1083734 h 1083734"/>
              <a:gd name="connsiteX6" fmla="*/ 0 w 1083734"/>
              <a:gd name="connsiteY6" fmla="*/ 651734 h 1083734"/>
              <a:gd name="connsiteX7" fmla="*/ 1 w 1083734"/>
              <a:gd name="connsiteY7" fmla="*/ 651734 h 1083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3734" h="1083734">
                <a:moveTo>
                  <a:pt x="1" y="0"/>
                </a:moveTo>
                <a:lnTo>
                  <a:pt x="431801" y="0"/>
                </a:lnTo>
                <a:lnTo>
                  <a:pt x="431801" y="651734"/>
                </a:lnTo>
                <a:lnTo>
                  <a:pt x="1083734" y="651734"/>
                </a:lnTo>
                <a:lnTo>
                  <a:pt x="1083734" y="1083734"/>
                </a:lnTo>
                <a:lnTo>
                  <a:pt x="0" y="1083734"/>
                </a:lnTo>
                <a:lnTo>
                  <a:pt x="0" y="651734"/>
                </a:lnTo>
                <a:lnTo>
                  <a:pt x="1" y="651734"/>
                </a:lnTo>
                <a:close/>
              </a:path>
            </a:pathLst>
          </a:custGeom>
          <a:solidFill>
            <a:srgbClr val="C1AC9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任意多边形 15">
            <a:extLst>
              <a:ext uri="{FF2B5EF4-FFF2-40B4-BE49-F238E27FC236}">
                <a16:creationId xmlns:a16="http://schemas.microsoft.com/office/drawing/2014/main" id="{4688B94B-99CC-48AB-BE0D-ADBA352CA2D8}"/>
              </a:ext>
            </a:extLst>
          </p:cNvPr>
          <p:cNvSpPr/>
          <p:nvPr/>
        </p:nvSpPr>
        <p:spPr>
          <a:xfrm rot="13432065">
            <a:off x="3488071" y="4357301"/>
            <a:ext cx="731161" cy="731161"/>
          </a:xfrm>
          <a:custGeom>
            <a:avLst/>
            <a:gdLst>
              <a:gd name="connsiteX0" fmla="*/ 1 w 1083734"/>
              <a:gd name="connsiteY0" fmla="*/ 0 h 1083734"/>
              <a:gd name="connsiteX1" fmla="*/ 431801 w 1083734"/>
              <a:gd name="connsiteY1" fmla="*/ 0 h 1083734"/>
              <a:gd name="connsiteX2" fmla="*/ 431801 w 1083734"/>
              <a:gd name="connsiteY2" fmla="*/ 651734 h 1083734"/>
              <a:gd name="connsiteX3" fmla="*/ 1083734 w 1083734"/>
              <a:gd name="connsiteY3" fmla="*/ 651734 h 1083734"/>
              <a:gd name="connsiteX4" fmla="*/ 1083734 w 1083734"/>
              <a:gd name="connsiteY4" fmla="*/ 1083734 h 1083734"/>
              <a:gd name="connsiteX5" fmla="*/ 0 w 1083734"/>
              <a:gd name="connsiteY5" fmla="*/ 1083734 h 1083734"/>
              <a:gd name="connsiteX6" fmla="*/ 0 w 1083734"/>
              <a:gd name="connsiteY6" fmla="*/ 651734 h 1083734"/>
              <a:gd name="connsiteX7" fmla="*/ 1 w 1083734"/>
              <a:gd name="connsiteY7" fmla="*/ 651734 h 1083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3734" h="1083734">
                <a:moveTo>
                  <a:pt x="1" y="0"/>
                </a:moveTo>
                <a:lnTo>
                  <a:pt x="431801" y="0"/>
                </a:lnTo>
                <a:lnTo>
                  <a:pt x="431801" y="651734"/>
                </a:lnTo>
                <a:lnTo>
                  <a:pt x="1083734" y="651734"/>
                </a:lnTo>
                <a:lnTo>
                  <a:pt x="1083734" y="1083734"/>
                </a:lnTo>
                <a:lnTo>
                  <a:pt x="0" y="1083734"/>
                </a:lnTo>
                <a:lnTo>
                  <a:pt x="0" y="651734"/>
                </a:lnTo>
                <a:lnTo>
                  <a:pt x="1" y="651734"/>
                </a:lnTo>
                <a:close/>
              </a:path>
            </a:pathLst>
          </a:custGeom>
          <a:solidFill>
            <a:srgbClr val="89501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任意多边形 16">
            <a:extLst>
              <a:ext uri="{FF2B5EF4-FFF2-40B4-BE49-F238E27FC236}">
                <a16:creationId xmlns:a16="http://schemas.microsoft.com/office/drawing/2014/main" id="{D25A2924-95D1-4FCB-9D10-B154CABCE611}"/>
              </a:ext>
            </a:extLst>
          </p:cNvPr>
          <p:cNvSpPr/>
          <p:nvPr/>
        </p:nvSpPr>
        <p:spPr>
          <a:xfrm rot="13432065">
            <a:off x="2808507" y="4827581"/>
            <a:ext cx="450993" cy="450993"/>
          </a:xfrm>
          <a:custGeom>
            <a:avLst/>
            <a:gdLst>
              <a:gd name="connsiteX0" fmla="*/ 1 w 1083734"/>
              <a:gd name="connsiteY0" fmla="*/ 0 h 1083734"/>
              <a:gd name="connsiteX1" fmla="*/ 431801 w 1083734"/>
              <a:gd name="connsiteY1" fmla="*/ 0 h 1083734"/>
              <a:gd name="connsiteX2" fmla="*/ 431801 w 1083734"/>
              <a:gd name="connsiteY2" fmla="*/ 651734 h 1083734"/>
              <a:gd name="connsiteX3" fmla="*/ 1083734 w 1083734"/>
              <a:gd name="connsiteY3" fmla="*/ 651734 h 1083734"/>
              <a:gd name="connsiteX4" fmla="*/ 1083734 w 1083734"/>
              <a:gd name="connsiteY4" fmla="*/ 1083734 h 1083734"/>
              <a:gd name="connsiteX5" fmla="*/ 0 w 1083734"/>
              <a:gd name="connsiteY5" fmla="*/ 1083734 h 1083734"/>
              <a:gd name="connsiteX6" fmla="*/ 0 w 1083734"/>
              <a:gd name="connsiteY6" fmla="*/ 651734 h 1083734"/>
              <a:gd name="connsiteX7" fmla="*/ 1 w 1083734"/>
              <a:gd name="connsiteY7" fmla="*/ 651734 h 1083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3734" h="1083734">
                <a:moveTo>
                  <a:pt x="1" y="0"/>
                </a:moveTo>
                <a:lnTo>
                  <a:pt x="431801" y="0"/>
                </a:lnTo>
                <a:lnTo>
                  <a:pt x="431801" y="651734"/>
                </a:lnTo>
                <a:lnTo>
                  <a:pt x="1083734" y="651734"/>
                </a:lnTo>
                <a:lnTo>
                  <a:pt x="1083734" y="1083734"/>
                </a:lnTo>
                <a:lnTo>
                  <a:pt x="0" y="1083734"/>
                </a:lnTo>
                <a:lnTo>
                  <a:pt x="0" y="651734"/>
                </a:lnTo>
                <a:lnTo>
                  <a:pt x="1" y="651734"/>
                </a:lnTo>
                <a:close/>
              </a:path>
            </a:pathLst>
          </a:custGeom>
          <a:solidFill>
            <a:srgbClr val="DC896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1B01F8DC-92F7-429C-87BB-A823E2851A19}"/>
              </a:ext>
            </a:extLst>
          </p:cNvPr>
          <p:cNvSpPr txBox="1"/>
          <p:nvPr/>
        </p:nvSpPr>
        <p:spPr>
          <a:xfrm>
            <a:off x="2628969" y="2926769"/>
            <a:ext cx="2568332" cy="144655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GB" altLang="zh-CN" sz="4400" b="1" dirty="0">
                <a:solidFill>
                  <a:srgbClr val="3D476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Transfer</a:t>
            </a:r>
          </a:p>
          <a:p>
            <a:r>
              <a:rPr lang="en-GB" altLang="zh-CN" sz="4400" b="1" dirty="0">
                <a:solidFill>
                  <a:srgbClr val="3D476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Learning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07DD3B01-66FC-49A4-BFB8-2B48E99A838A}"/>
              </a:ext>
            </a:extLst>
          </p:cNvPr>
          <p:cNvSpPr txBox="1"/>
          <p:nvPr/>
        </p:nvSpPr>
        <p:spPr>
          <a:xfrm>
            <a:off x="6096000" y="2441674"/>
            <a:ext cx="474804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1998"/>
            <a:r>
              <a:rPr lang="en-US" altLang="zh-CN" sz="3200" dirty="0">
                <a:solidFill>
                  <a:srgbClr val="3D476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A technique where a model trained on one task is re-purposed on a second related task.</a:t>
            </a:r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B72A723A-E14C-42ED-98B7-AA092FF5A3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Automatic Identification of Ships on Satellite Images</a:t>
            </a:r>
            <a:endParaRPr lang="zh-CN" altLang="en-US" dirty="0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A250E027-BEE4-4388-B1DB-116CC292C0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034897-BE47-4E73-BD20-1F97404FF4D4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2186219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6259696-3900-4ED6-ACAA-B6E151C0E9AC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zh-CN" sz="2000" cap="none" dirty="0"/>
              <a:t>Convolutional Neural Network</a:t>
            </a:r>
            <a:endParaRPr lang="zh-CN" altLang="en-US" sz="20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95DAD5B-7ED4-47F2-AC80-3ED7E2B9F17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50597" y="1894272"/>
            <a:ext cx="10890805" cy="30694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页脚占位符 8">
            <a:extLst>
              <a:ext uri="{FF2B5EF4-FFF2-40B4-BE49-F238E27FC236}">
                <a16:creationId xmlns:a16="http://schemas.microsoft.com/office/drawing/2014/main" id="{EDC047C0-B236-4B94-A1D4-58338D6D5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Automatic Identification of Ships on Satellite Images</a:t>
            </a:r>
            <a:endParaRPr lang="zh-CN" altLang="en-US" dirty="0"/>
          </a:p>
        </p:txBody>
      </p:sp>
      <p:sp>
        <p:nvSpPr>
          <p:cNvPr id="10" name="灯片编号占位符 9">
            <a:extLst>
              <a:ext uri="{FF2B5EF4-FFF2-40B4-BE49-F238E27FC236}">
                <a16:creationId xmlns:a16="http://schemas.microsoft.com/office/drawing/2014/main" id="{01C3CEC7-E06D-42A6-9B0C-46F2F11A5C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034897-BE47-4E73-BD20-1F97404FF4D4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9241407"/>
      </p:ext>
    </p:extLst>
  </p:cSld>
  <p:clrMapOvr>
    <a:masterClrMapping/>
  </p:clrMapOvr>
  <p:transition spd="slow">
    <p:push dir="u"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120185713"/>
  <p:tag name="MH_LIBRARY" val="GRAPHIC"/>
  <p:tag name="MH_TYPE" val="Other"/>
  <p:tag name="MH_ORDER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120185713"/>
  <p:tag name="MH_LIBRARY" val="GRAPHIC"/>
  <p:tag name="MH_TYPE" val="Other"/>
  <p:tag name="MH_ORDER" val="1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120185713"/>
  <p:tag name="MH_LIBRARY" val="GRAPHIC"/>
  <p:tag name="MH_TYPE" val="Other"/>
  <p:tag name="MH_ORDER" val="1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120185713"/>
  <p:tag name="MH_LIBRARY" val="GRAPHIC"/>
  <p:tag name="MH_TYPE" val="Other"/>
  <p:tag name="MH_ORDER" val="12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120185713"/>
  <p:tag name="MH_LIBRARY" val="GRAPHIC"/>
  <p:tag name="MH_TYPE" val="Other"/>
  <p:tag name="MH_ORDER" val="13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120185713"/>
  <p:tag name="MH_LIBRARY" val="GRAPHIC"/>
  <p:tag name="MH_TYPE" val="SubTitle"/>
  <p:tag name="MH_ORDER" val="4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120185713"/>
  <p:tag name="MH_LIBRARY" val="GRAPHIC"/>
  <p:tag name="MH_TYPE" val="SubTitle"/>
  <p:tag name="MH_ORDER" val="3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120185713"/>
  <p:tag name="MH_LIBRARY" val="GRAPHIC"/>
  <p:tag name="MH_TYPE" val="SubTitle"/>
  <p:tag name="MH_ORDER" val="2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120185713"/>
  <p:tag name="MH_LIBRARY" val="GRAPHIC"/>
  <p:tag name="MH_TYPE" val="SubTitle"/>
  <p:tag name="MH_ORDER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120185713"/>
  <p:tag name="MH_LIBRARY" val="GRAPHIC"/>
  <p:tag name="MH_TYPE" val="Title"/>
  <p:tag name="MH_ORDER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120185713"/>
  <p:tag name="MH_LIBRARY" val="GRAPHIC"/>
  <p:tag name="MH_TYPE" val="Other"/>
  <p:tag name="MH_ORDER" val="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120185713"/>
  <p:tag name="MH_LIBRARY" val="GRAPHIC"/>
  <p:tag name="MH_TYPE" val="Other"/>
  <p:tag name="MH_ORDER" val="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120185713"/>
  <p:tag name="MH_LIBRARY" val="GRAPHIC"/>
  <p:tag name="MH_TYPE" val="Other"/>
  <p:tag name="MH_ORDER" val="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120185713"/>
  <p:tag name="MH_LIBRARY" val="GRAPHIC"/>
  <p:tag name="MH_TYPE" val="Other"/>
  <p:tag name="MH_ORDER" val="5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120185713"/>
  <p:tag name="MH_LIBRARY" val="GRAPHIC"/>
  <p:tag name="MH_TYPE" val="Other"/>
  <p:tag name="MH_ORDER" val="6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120185713"/>
  <p:tag name="MH_LIBRARY" val="GRAPHIC"/>
  <p:tag name="MH_TYPE" val="Other"/>
  <p:tag name="MH_ORDER" val="7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120185713"/>
  <p:tag name="MH_LIBRARY" val="GRAPHIC"/>
  <p:tag name="MH_TYPE" val="Other"/>
  <p:tag name="MH_ORDER" val="8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120185713"/>
  <p:tag name="MH_LIBRARY" val="GRAPHIC"/>
  <p:tag name="MH_TYPE" val="Other"/>
  <p:tag name="MH_ORDER" val="9"/>
</p:tagLst>
</file>

<file path=ppt/theme/theme1.xml><?xml version="1.0" encoding="utf-8"?>
<a:theme xmlns:a="http://schemas.openxmlformats.org/drawingml/2006/main" name="Office 主题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1748</TotalTime>
  <Words>1935</Words>
  <Application>Microsoft Office PowerPoint</Application>
  <PresentationFormat>宽屏</PresentationFormat>
  <Paragraphs>678</Paragraphs>
  <Slides>48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48</vt:i4>
      </vt:variant>
    </vt:vector>
  </HeadingPairs>
  <TitlesOfParts>
    <vt:vector size="52" baseType="lpstr">
      <vt:lpstr>等线</vt:lpstr>
      <vt:lpstr>Arial</vt:lpstr>
      <vt:lpstr>Calibri</vt:lpstr>
      <vt:lpstr>Office 主题</vt:lpstr>
      <vt:lpstr>Automatic Identification of Ships on Satellite Images</vt:lpstr>
      <vt:lpstr>PowerPoint 演示文稿</vt:lpstr>
      <vt:lpstr>PowerPoint 演示文稿</vt:lpstr>
      <vt:lpstr>Motivation</vt:lpstr>
      <vt:lpstr>Motivation</vt:lpstr>
      <vt:lpstr>PowerPoint 演示文稿</vt:lpstr>
      <vt:lpstr>Methodology</vt:lpstr>
      <vt:lpstr>Methodology</vt:lpstr>
      <vt:lpstr>Convolutional Neural Network</vt:lpstr>
      <vt:lpstr>Convolutional Neural Network</vt:lpstr>
      <vt:lpstr>PowerPoint 演示文稿</vt:lpstr>
      <vt:lpstr>PowerPoint 演示文稿</vt:lpstr>
      <vt:lpstr>System Environment </vt:lpstr>
      <vt:lpstr>Key Software Dependencies</vt:lpstr>
      <vt:lpstr>Application Structure</vt:lpstr>
      <vt:lpstr>Data Set Analysis</vt:lpstr>
      <vt:lpstr>Actual Data Usage</vt:lpstr>
      <vt:lpstr>Actual Data Usage</vt:lpstr>
      <vt:lpstr>Data Augmentation Config</vt:lpstr>
      <vt:lpstr>Data Augmentation Config</vt:lpstr>
      <vt:lpstr>Models Training</vt:lpstr>
      <vt:lpstr>Models Training</vt:lpstr>
      <vt:lpstr>Evaluation</vt:lpstr>
      <vt:lpstr>Architecture Visualisation</vt:lpstr>
      <vt:lpstr>Prediction Result</vt:lpstr>
      <vt:lpstr>PowerPoint 演示文稿</vt:lpstr>
      <vt:lpstr>PowerPoint 演示文稿</vt:lpstr>
      <vt:lpstr>Performance: Acc/Loss</vt:lpstr>
      <vt:lpstr>Performance: Acc/Loss</vt:lpstr>
      <vt:lpstr>Performance: Time Use</vt:lpstr>
      <vt:lpstr>Performance Visualisation</vt:lpstr>
      <vt:lpstr>Performance Visualisation</vt:lpstr>
      <vt:lpstr>Performance Visualisation</vt:lpstr>
      <vt:lpstr>Performance Visualisation</vt:lpstr>
      <vt:lpstr>Performance Visualisation</vt:lpstr>
      <vt:lpstr>Performance Visualisation</vt:lpstr>
      <vt:lpstr>Performance Visualisation</vt:lpstr>
      <vt:lpstr>Performance Visualisation</vt:lpstr>
      <vt:lpstr>Performance Visualisation</vt:lpstr>
      <vt:lpstr>Conclusion</vt:lpstr>
      <vt:lpstr>Conclusion</vt:lpstr>
      <vt:lpstr>Conclusion</vt:lpstr>
      <vt:lpstr>Conclusion</vt:lpstr>
      <vt:lpstr>PowerPoint 演示文稿</vt:lpstr>
      <vt:lpstr>PowerPoint 演示文稿</vt:lpstr>
      <vt:lpstr>Further Work</vt:lpstr>
      <vt:lpstr>PowerPoint 演示文稿</vt:lpstr>
      <vt:lpstr>Q &amp; A Section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OfficePLUS</dc:creator>
  <cp:keywords/>
  <dc:description/>
  <cp:lastModifiedBy>CHEN</cp:lastModifiedBy>
  <cp:revision>356</cp:revision>
  <dcterms:created xsi:type="dcterms:W3CDTF">2015-08-18T02:51:41Z</dcterms:created>
  <dcterms:modified xsi:type="dcterms:W3CDTF">2019-05-12T23:36:04Z</dcterms:modified>
  <cp:category/>
</cp:coreProperties>
</file>